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90" r:id="rId7"/>
    <p:sldMasterId id="2147483702" r:id="rId8"/>
    <p:sldMasterId id="2147483714" r:id="rId9"/>
    <p:sldMasterId id="2147483718" r:id="rId10"/>
    <p:sldMasterId id="2147483733"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Lst>
  <p:sldSz cy="6858000" cx="12192000"/>
  <p:notesSz cx="6858000" cy="9144000"/>
  <p:embeddedFontLst>
    <p:embeddedFont>
      <p:font typeface="Montserrat"/>
      <p:regular r:id="rId103"/>
      <p:bold r:id="rId104"/>
      <p:italic r:id="rId105"/>
      <p:boldItalic r:id="rId106"/>
    </p:embeddedFont>
    <p:embeddedFont>
      <p:font typeface="Lato"/>
      <p:regular r:id="rId107"/>
      <p:bold r:id="rId108"/>
      <p:italic r:id="rId109"/>
      <p:boldItalic r:id="rId110"/>
    </p:embeddedFont>
    <p:embeddedFont>
      <p:font typeface="Manrope"/>
      <p:regular r:id="rId111"/>
      <p:bold r:id="rId112"/>
    </p:embeddedFont>
    <p:embeddedFont>
      <p:font typeface="Open Sans SemiBold"/>
      <p:regular r:id="rId113"/>
      <p:bold r:id="rId114"/>
      <p:italic r:id="rId115"/>
      <p:boldItalic r:id="rId116"/>
    </p:embeddedFont>
    <p:embeddedFont>
      <p:font typeface="Candara"/>
      <p:regular r:id="rId117"/>
      <p:bold r:id="rId118"/>
      <p:italic r:id="rId119"/>
      <p:boldItalic r:id="rId120"/>
    </p:embeddedFont>
    <p:embeddedFont>
      <p:font typeface="Helvetica Neue"/>
      <p:regular r:id="rId121"/>
      <p:bold r:id="rId122"/>
      <p:italic r:id="rId123"/>
      <p:boldItalic r:id="rId124"/>
    </p:embeddedFont>
    <p:embeddedFont>
      <p:font typeface="Montserrat ExtraBold"/>
      <p:bold r:id="rId125"/>
      <p:boldItalic r:id="rId126"/>
    </p:embeddedFont>
    <p:embeddedFont>
      <p:font typeface="Open Sans"/>
      <p:regular r:id="rId127"/>
      <p:bold r:id="rId128"/>
      <p:italic r:id="rId129"/>
      <p:boldItalic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1" roundtripDataSignature="AMtx7mjR2r54aY4G4JhDVvoILLgmU5Hh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A940E1-ACBD-489E-8FF8-D476A4C9A845}">
  <a:tblStyle styleId="{01A940E1-ACBD-489E-8FF8-D476A4C9A845}"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F6E58F3-9BA9-495F-8119-5DE61AC81018}"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DE0A290-3724-4D76-AA78-D342CFEA3CAC}"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6"/>
          </a:solidFill>
        </a:fill>
      </a:tcStyle>
    </a:wholeTbl>
    <a:band1H>
      <a:tcTxStyle b="off" i="off"/>
      <a:tcStyle>
        <a:fill>
          <a:solidFill>
            <a:srgbClr val="CDD7EE"/>
          </a:solidFill>
        </a:fill>
      </a:tcStyle>
    </a:band1H>
    <a:band2H>
      <a:tcTxStyle b="off" i="off"/>
    </a:band2H>
    <a:band1V>
      <a:tcTxStyle b="off" i="off"/>
      <a:tcStyle>
        <a:fill>
          <a:solidFill>
            <a:srgbClr val="CDD7EE"/>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Lato-regular.fntdata"/><Relationship Id="rId106" Type="http://schemas.openxmlformats.org/officeDocument/2006/relationships/font" Target="fonts/Montserrat-boldItalic.fntdata"/><Relationship Id="rId105" Type="http://schemas.openxmlformats.org/officeDocument/2006/relationships/font" Target="fonts/Montserrat-italic.fntdata"/><Relationship Id="rId104" Type="http://schemas.openxmlformats.org/officeDocument/2006/relationships/font" Target="fonts/Montserrat-bold.fntdata"/><Relationship Id="rId109" Type="http://schemas.openxmlformats.org/officeDocument/2006/relationships/font" Target="fonts/Lato-italic.fntdata"/><Relationship Id="rId108" Type="http://schemas.openxmlformats.org/officeDocument/2006/relationships/font" Target="fonts/Lato-bold.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Montserrat-regular.fntdata"/><Relationship Id="rId102" Type="http://schemas.openxmlformats.org/officeDocument/2006/relationships/slide" Target="slides/slide90.xml"/><Relationship Id="rId101" Type="http://schemas.openxmlformats.org/officeDocument/2006/relationships/slide" Target="slides/slide89.xml"/><Relationship Id="rId100" Type="http://schemas.openxmlformats.org/officeDocument/2006/relationships/slide" Target="slides/slide88.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29" Type="http://schemas.openxmlformats.org/officeDocument/2006/relationships/font" Target="fonts/OpenSans-italic.fntdata"/><Relationship Id="rId128" Type="http://schemas.openxmlformats.org/officeDocument/2006/relationships/font" Target="fonts/OpenSans-bold.fntdata"/><Relationship Id="rId127" Type="http://schemas.openxmlformats.org/officeDocument/2006/relationships/font" Target="fonts/OpenSans-regular.fntdata"/><Relationship Id="rId126" Type="http://schemas.openxmlformats.org/officeDocument/2006/relationships/font" Target="fonts/MontserratExtraBold-boldItalic.fntdata"/><Relationship Id="rId26" Type="http://schemas.openxmlformats.org/officeDocument/2006/relationships/slide" Target="slides/slide14.xml"/><Relationship Id="rId121" Type="http://schemas.openxmlformats.org/officeDocument/2006/relationships/font" Target="fonts/HelveticaNeue-regular.fntdata"/><Relationship Id="rId25" Type="http://schemas.openxmlformats.org/officeDocument/2006/relationships/slide" Target="slides/slide13.xml"/><Relationship Id="rId120" Type="http://schemas.openxmlformats.org/officeDocument/2006/relationships/font" Target="fonts/Candara-boldItalic.fntdata"/><Relationship Id="rId28" Type="http://schemas.openxmlformats.org/officeDocument/2006/relationships/slide" Target="slides/slide16.xml"/><Relationship Id="rId27" Type="http://schemas.openxmlformats.org/officeDocument/2006/relationships/slide" Target="slides/slide15.xml"/><Relationship Id="rId125" Type="http://schemas.openxmlformats.org/officeDocument/2006/relationships/font" Target="fonts/MontserratExtraBold-bold.fntdata"/><Relationship Id="rId29" Type="http://schemas.openxmlformats.org/officeDocument/2006/relationships/slide" Target="slides/slide17.xml"/><Relationship Id="rId124" Type="http://schemas.openxmlformats.org/officeDocument/2006/relationships/font" Target="fonts/HelveticaNeue-boldItalic.fntdata"/><Relationship Id="rId123" Type="http://schemas.openxmlformats.org/officeDocument/2006/relationships/font" Target="fonts/HelveticaNeue-italic.fntdata"/><Relationship Id="rId122" Type="http://schemas.openxmlformats.org/officeDocument/2006/relationships/font" Target="fonts/HelveticaNeue-bold.fntdata"/><Relationship Id="rId95" Type="http://schemas.openxmlformats.org/officeDocument/2006/relationships/slide" Target="slides/slide83.xml"/><Relationship Id="rId94" Type="http://schemas.openxmlformats.org/officeDocument/2006/relationships/slide" Target="slides/slide82.xml"/><Relationship Id="rId97" Type="http://schemas.openxmlformats.org/officeDocument/2006/relationships/slide" Target="slides/slide85.xml"/><Relationship Id="rId96" Type="http://schemas.openxmlformats.org/officeDocument/2006/relationships/slide" Target="slides/slide84.xml"/><Relationship Id="rId11" Type="http://schemas.openxmlformats.org/officeDocument/2006/relationships/slideMaster" Target="slideMasters/slideMaster8.xml"/><Relationship Id="rId99" Type="http://schemas.openxmlformats.org/officeDocument/2006/relationships/slide" Target="slides/slide87.xml"/><Relationship Id="rId10" Type="http://schemas.openxmlformats.org/officeDocument/2006/relationships/slideMaster" Target="slideMasters/slideMaster7.xml"/><Relationship Id="rId98" Type="http://schemas.openxmlformats.org/officeDocument/2006/relationships/slide" Target="slides/slide86.xml"/><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slide" Target="slides/slide79.xml"/><Relationship Id="rId90" Type="http://schemas.openxmlformats.org/officeDocument/2006/relationships/slide" Target="slides/slide78.xml"/><Relationship Id="rId93" Type="http://schemas.openxmlformats.org/officeDocument/2006/relationships/slide" Target="slides/slide81.xml"/><Relationship Id="rId92" Type="http://schemas.openxmlformats.org/officeDocument/2006/relationships/slide" Target="slides/slide80.xml"/><Relationship Id="rId118" Type="http://schemas.openxmlformats.org/officeDocument/2006/relationships/font" Target="fonts/Candara-bold.fntdata"/><Relationship Id="rId117" Type="http://schemas.openxmlformats.org/officeDocument/2006/relationships/font" Target="fonts/Candara-regular.fntdata"/><Relationship Id="rId116" Type="http://schemas.openxmlformats.org/officeDocument/2006/relationships/font" Target="fonts/OpenSansSemiBold-boldItalic.fntdata"/><Relationship Id="rId115" Type="http://schemas.openxmlformats.org/officeDocument/2006/relationships/font" Target="fonts/OpenSansSemiBold-italic.fntdata"/><Relationship Id="rId119" Type="http://schemas.openxmlformats.org/officeDocument/2006/relationships/font" Target="fonts/Candara-italic.fntdata"/><Relationship Id="rId15" Type="http://schemas.openxmlformats.org/officeDocument/2006/relationships/slide" Target="slides/slide3.xml"/><Relationship Id="rId110" Type="http://schemas.openxmlformats.org/officeDocument/2006/relationships/font" Target="fonts/Lato-boldItalic.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OpenSansSemiBold-bold.fntdata"/><Relationship Id="rId18" Type="http://schemas.openxmlformats.org/officeDocument/2006/relationships/slide" Target="slides/slide6.xml"/><Relationship Id="rId113" Type="http://schemas.openxmlformats.org/officeDocument/2006/relationships/font" Target="fonts/OpenSansSemiBold-regular.fntdata"/><Relationship Id="rId112" Type="http://schemas.openxmlformats.org/officeDocument/2006/relationships/font" Target="fonts/Manrope-bold.fntdata"/><Relationship Id="rId111" Type="http://schemas.openxmlformats.org/officeDocument/2006/relationships/font" Target="fonts/Manrope-regular.fntdata"/><Relationship Id="rId84" Type="http://schemas.openxmlformats.org/officeDocument/2006/relationships/slide" Target="slides/slide72.xml"/><Relationship Id="rId83" Type="http://schemas.openxmlformats.org/officeDocument/2006/relationships/slide" Target="slides/slide71.xml"/><Relationship Id="rId86" Type="http://schemas.openxmlformats.org/officeDocument/2006/relationships/slide" Target="slides/slide74.xml"/><Relationship Id="rId85" Type="http://schemas.openxmlformats.org/officeDocument/2006/relationships/slide" Target="slides/slide73.xml"/><Relationship Id="rId88" Type="http://schemas.openxmlformats.org/officeDocument/2006/relationships/slide" Target="slides/slide76.xml"/><Relationship Id="rId87" Type="http://schemas.openxmlformats.org/officeDocument/2006/relationships/slide" Target="slides/slide75.xml"/><Relationship Id="rId89" Type="http://schemas.openxmlformats.org/officeDocument/2006/relationships/slide" Target="slides/slide77.xml"/><Relationship Id="rId80" Type="http://schemas.openxmlformats.org/officeDocument/2006/relationships/slide" Target="slides/slide68.xml"/><Relationship Id="rId82" Type="http://schemas.openxmlformats.org/officeDocument/2006/relationships/slide" Target="slides/slide70.xml"/><Relationship Id="rId81" Type="http://schemas.openxmlformats.org/officeDocument/2006/relationships/slide" Target="slides/slide6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131" Type="http://customschemas.google.com/relationships/presentationmetadata" Target="metadata"/><Relationship Id="rId130" Type="http://schemas.openxmlformats.org/officeDocument/2006/relationships/font" Target="fonts/OpenSans-boldItalic.fntdata"/><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9" name="Google Shape;62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8" name="Google Shape;75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5" name="Google Shape;79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6" name="Google Shape;8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2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15" name="Google Shape;815;p2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2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7" name="Google Shape;827;p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2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6" name="Google Shape;836;p2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6" name="Google Shape;856;p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2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p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74" name="Google Shape;874;p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p2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90" name="Google Shape;890;p2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2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98" name="Google Shape;898;p2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2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the dialogue systems that we see on the web today are rudimental in the way they </a:t>
            </a:r>
            <a:r>
              <a:rPr i="1" lang="en-US" sz="1200">
                <a:solidFill>
                  <a:schemeClr val="dk1"/>
                </a:solidFill>
                <a:latin typeface="Lato"/>
                <a:ea typeface="Lato"/>
                <a:cs typeface="Lato"/>
                <a:sym typeface="Lato"/>
              </a:rPr>
              <a:t>structure data</a:t>
            </a:r>
            <a:r>
              <a:rPr lang="en-US" sz="1200">
                <a:solidFill>
                  <a:schemeClr val="dk1"/>
                </a:solidFill>
                <a:latin typeface="Lato"/>
                <a:ea typeface="Lato"/>
                <a:cs typeface="Lato"/>
                <a:sym typeface="Lato"/>
              </a:rPr>
              <a:t>, they scarcely support evidence-based reasoning, and lack features to enhance personal understanding and situational awareness. This motivates our investigation of new conversational platforms that are specifically designed to support these key capabilities of effective deliberation and decision making.</a:t>
            </a:r>
            <a:endParaRPr/>
          </a:p>
          <a:p>
            <a:pPr indent="-228600" lvl="0" marL="457200" marR="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228600" lvl="0" marL="457200" marR="0" rtl="0" algn="l">
              <a:lnSpc>
                <a:spcPct val="100000"/>
              </a:lnSpc>
              <a:spcBef>
                <a:spcPts val="0"/>
              </a:spcBef>
              <a:spcAft>
                <a:spcPts val="0"/>
              </a:spcAft>
              <a:buSzPts val="1400"/>
              <a:buNone/>
            </a:pPr>
            <a:r>
              <a:rPr lang="en-US" sz="1200">
                <a:solidFill>
                  <a:schemeClr val="dk1"/>
                </a:solidFill>
                <a:latin typeface="Lato"/>
                <a:ea typeface="Lato"/>
                <a:cs typeface="Lato"/>
                <a:sym typeface="Lato"/>
              </a:rPr>
              <a:t>New tools are needed to bridge political debate across community platforms. Within the online deliberation research community, this has been done by creating new online deliberation technologies for public debate.</a:t>
            </a:r>
            <a:endParaRPr sz="1200">
              <a:solidFill>
                <a:schemeClr val="dk1"/>
              </a:solidFill>
              <a:latin typeface="Arial"/>
              <a:ea typeface="Arial"/>
              <a:cs typeface="Arial"/>
              <a:sym typeface="Arial"/>
            </a:endParaRPr>
          </a:p>
        </p:txBody>
      </p:sp>
      <p:sp>
        <p:nvSpPr>
          <p:cNvPr id="912" name="Google Shape;912;p2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p2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935" name="Google Shape;935;p2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2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200"/>
              <a:buFont typeface="Lato"/>
              <a:buNone/>
            </a:pPr>
            <a:r>
              <a:rPr lang="en-US" sz="1200">
                <a:solidFill>
                  <a:srgbClr val="404040"/>
                </a:solidFill>
                <a:latin typeface="Lato"/>
                <a:ea typeface="Lato"/>
                <a:cs typeface="Lato"/>
                <a:sym typeface="Lato"/>
              </a:rPr>
              <a:t>Ultimately, the objective of our research is enabling ideation and deliberation at unprecedented scales while allowing many voices to contribute to effective, unbiased, democratic conversations that lead to intelligent group behaviors and social change.</a:t>
            </a:r>
            <a:endParaRPr/>
          </a:p>
          <a:p>
            <a:pPr indent="0" lvl="0" marL="0" rtl="0" algn="l">
              <a:lnSpc>
                <a:spcPct val="100000"/>
              </a:lnSpc>
              <a:spcBef>
                <a:spcPts val="0"/>
              </a:spcBef>
              <a:spcAft>
                <a:spcPts val="0"/>
              </a:spcAft>
              <a:buSzPts val="1400"/>
              <a:buNone/>
            </a:pPr>
            <a:r>
              <a:t/>
            </a:r>
            <a:endParaRPr/>
          </a:p>
        </p:txBody>
      </p:sp>
      <p:sp>
        <p:nvSpPr>
          <p:cNvPr id="942" name="Google Shape;942;p2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p2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all these technologies have in common is the capability to facilitate sensemaking, critical thinking and a better understanding of complexity </a:t>
            </a:r>
            <a:endParaRPr/>
          </a:p>
          <a:p>
            <a:pPr indent="0" lvl="0" marL="0" rtl="0" algn="l">
              <a:lnSpc>
                <a:spcPct val="100000"/>
              </a:lnSpc>
              <a:spcBef>
                <a:spcPts val="0"/>
              </a:spcBef>
              <a:spcAft>
                <a:spcPts val="0"/>
              </a:spcAft>
              <a:buSzPts val="1400"/>
              <a:buNone/>
            </a:pPr>
            <a:r>
              <a:rPr lang="en-US"/>
              <a:t>In this talk I am going to focus on one of this technology and thy to argue and demonstrate the important of ritical thinking as a skill for democracy and peace building education.</a:t>
            </a:r>
            <a:endParaRPr/>
          </a:p>
          <a:p>
            <a:pPr indent="0" lvl="0" marL="0" rtl="0" algn="l">
              <a:lnSpc>
                <a:spcPct val="100000"/>
              </a:lnSpc>
              <a:spcBef>
                <a:spcPts val="0"/>
              </a:spcBef>
              <a:spcAft>
                <a:spcPts val="0"/>
              </a:spcAft>
              <a:buSzPts val="1400"/>
              <a:buNone/>
            </a:pPr>
            <a:r>
              <a:t/>
            </a:r>
            <a:endParaRPr/>
          </a:p>
        </p:txBody>
      </p:sp>
      <p:sp>
        <p:nvSpPr>
          <p:cNvPr id="949" name="Google Shape;949;p2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2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Lato"/>
                <a:ea typeface="Lato"/>
                <a:cs typeface="Lato"/>
                <a:sym typeface="Lato"/>
              </a:rPr>
              <a:t>Intuitive interface using a timeline representation to conversational contribution, but enabling structured contribution in form of argument pro and con.</a:t>
            </a:r>
            <a:endParaRPr/>
          </a:p>
          <a:p>
            <a:pPr indent="0" lvl="0" marL="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rPr lang="en-US" sz="1200">
                <a:solidFill>
                  <a:schemeClr val="dk1"/>
                </a:solidFill>
                <a:latin typeface="Lato"/>
                <a:ea typeface="Lato"/>
                <a:cs typeface="Lato"/>
                <a:sym typeface="Lato"/>
              </a:rPr>
              <a:t>Additional right navigation three that help navigation of long conversation and highlight the structure of the discussion in terms of ideas propose and their pro and cons</a:t>
            </a:r>
            <a:endParaRPr/>
          </a:p>
          <a:p>
            <a:pPr indent="0" lvl="0" marL="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rPr lang="en-US" sz="1200">
                <a:solidFill>
                  <a:schemeClr val="dk1"/>
                </a:solidFill>
                <a:latin typeface="Lato"/>
                <a:ea typeface="Lato"/>
                <a:cs typeface="Lato"/>
                <a:sym typeface="Lato"/>
              </a:rPr>
              <a:t>Textual summary and focus of attention recommendations on the left for newcomers to get a sence of the state and progress of the discussion and help them focus attention where the conversation needs it more. </a:t>
            </a:r>
            <a:endParaRPr/>
          </a:p>
          <a:p>
            <a:pPr indent="0" lvl="0" marL="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p:txBody>
      </p:sp>
      <p:sp>
        <p:nvSpPr>
          <p:cNvPr id="956" name="Google Shape;956;p2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2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p:txBody>
      </p:sp>
      <p:sp>
        <p:nvSpPr>
          <p:cNvPr id="964" name="Google Shape;964;p2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p2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972" name="Google Shape;972;p2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2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9" name="Google Shape;979;p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2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6" name="Google Shape;986;p2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2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p2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2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009" name="Google Shape;1009;p2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2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2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2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i="1" lang="en-US" sz="1200">
                <a:solidFill>
                  <a:schemeClr val="dk1"/>
                </a:solidFill>
                <a:latin typeface="Lato"/>
                <a:ea typeface="Lato"/>
                <a:cs typeface="Lato"/>
                <a:sym typeface="Lato"/>
              </a:rPr>
              <a:t>Argumentation based Issue-centric systems</a:t>
            </a:r>
            <a:r>
              <a:rPr lang="en-US" sz="1200">
                <a:solidFill>
                  <a:schemeClr val="dk1"/>
                </a:solidFill>
                <a:latin typeface="Lato"/>
                <a:ea typeface="Lato"/>
                <a:cs typeface="Lato"/>
                <a:sym typeface="Lato"/>
              </a:rPr>
              <a:t> (such as Deliberatorium, Cohere, DebateGraph, The Evidence Hub), where people interact by building deliberation maps, that are made up of interlinked questions, answers and arguments. </a:t>
            </a:r>
            <a:endParaRPr/>
          </a:p>
          <a:p>
            <a:pPr indent="-228600" lvl="0" marL="457200" marR="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p:txBody>
      </p:sp>
      <p:sp>
        <p:nvSpPr>
          <p:cNvPr id="1033" name="Google Shape;1033;p2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p2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i="1" lang="en-US" sz="1200">
                <a:solidFill>
                  <a:schemeClr val="dk1"/>
                </a:solidFill>
                <a:latin typeface="Lato"/>
                <a:ea typeface="Lato"/>
                <a:cs typeface="Lato"/>
                <a:sym typeface="Lato"/>
              </a:rPr>
              <a:t>Issue-centric systems</a:t>
            </a:r>
            <a:r>
              <a:rPr lang="en-US" sz="1200">
                <a:solidFill>
                  <a:schemeClr val="dk1"/>
                </a:solidFill>
                <a:latin typeface="Lato"/>
                <a:ea typeface="Lato"/>
                <a:cs typeface="Lato"/>
                <a:sym typeface="Lato"/>
              </a:rPr>
              <a:t> (such as Deliberatorium, Cohere, DebateGraph, The Evidence Hub), where people interact by building deliberation maps, that are made up of interlinked questions, answers and arguments. </a:t>
            </a:r>
            <a:endParaRPr/>
          </a:p>
          <a:p>
            <a:pPr indent="-228600" lvl="0" marL="457200" marR="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228600" lvl="0" marL="457200" marR="0" rtl="0" algn="l">
              <a:lnSpc>
                <a:spcPct val="100000"/>
              </a:lnSpc>
              <a:spcBef>
                <a:spcPts val="0"/>
              </a:spcBef>
              <a:spcAft>
                <a:spcPts val="0"/>
              </a:spcAft>
              <a:buSzPts val="1400"/>
              <a:buNone/>
            </a:pPr>
            <a:r>
              <a:rPr lang="en-US" sz="1200">
                <a:solidFill>
                  <a:schemeClr val="dk1"/>
                </a:solidFill>
                <a:latin typeface="Lato"/>
                <a:ea typeface="Lato"/>
                <a:cs typeface="Lato"/>
                <a:sym typeface="Lato"/>
              </a:rPr>
              <a:t>.</a:t>
            </a:r>
            <a:endParaRPr/>
          </a:p>
        </p:txBody>
      </p:sp>
      <p:sp>
        <p:nvSpPr>
          <p:cNvPr id="1039" name="Google Shape;1039;p2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p2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5" name="Google Shape;1045;p2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2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6" name="Google Shape;1056;p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2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9" name="Google Shape;1069;p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2" name="Google Shape;108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2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9" name="Google Shape;1099;p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p2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1119" name="Google Shape;1119;p2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p2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2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0" name="Google Shape;1170;p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5" name="Google Shape;117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1" name="Google Shape;118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8" name="Google Shape;1188;p2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sz="1200">
                <a:solidFill>
                  <a:schemeClr val="dk1"/>
                </a:solidFill>
                <a:latin typeface="Lato"/>
                <a:ea typeface="Lato"/>
                <a:cs typeface="Lato"/>
                <a:sym typeface="Lato"/>
              </a:rPr>
              <a:t>In response to the scepticisms toward new media capability to support people’s critical thinking rather than promote polarization of pre-existing groups and opinions. Our research into new sensemaking technologies and hypervideo shows that new media can effectively support democratic deliberation and crucially provide new tools for citizens </a:t>
            </a:r>
            <a:endParaRPr/>
          </a:p>
          <a:p>
            <a:pPr indent="-228600" lvl="0" marL="457200" marR="0" rtl="0" algn="l">
              <a:lnSpc>
                <a:spcPct val="100000"/>
              </a:lnSpc>
              <a:spcBef>
                <a:spcPts val="0"/>
              </a:spcBef>
              <a:spcAft>
                <a:spcPts val="0"/>
              </a:spcAft>
              <a:buSzPts val="1400"/>
              <a:buNone/>
            </a:pPr>
            <a:r>
              <a:t/>
            </a:r>
            <a:endParaRPr sz="1200">
              <a:solidFill>
                <a:schemeClr val="dk1"/>
              </a:solidFill>
              <a:latin typeface="Lato"/>
              <a:ea typeface="Lato"/>
              <a:cs typeface="Lato"/>
              <a:sym typeface="Lato"/>
            </a:endParaRPr>
          </a:p>
          <a:p>
            <a:pPr indent="-228600" lvl="0" marL="457200" marR="0" rtl="0" algn="l">
              <a:lnSpc>
                <a:spcPct val="100000"/>
              </a:lnSpc>
              <a:spcBef>
                <a:spcPts val="0"/>
              </a:spcBef>
              <a:spcAft>
                <a:spcPts val="0"/>
              </a:spcAft>
              <a:buSzPts val="1400"/>
              <a:buNone/>
            </a:pPr>
            <a:r>
              <a:rPr lang="en-US" sz="1200">
                <a:solidFill>
                  <a:schemeClr val="dk1"/>
                </a:solidFill>
                <a:latin typeface="Lato"/>
                <a:ea typeface="Lato"/>
                <a:cs typeface="Lato"/>
                <a:sym typeface="Lato"/>
              </a:rPr>
              <a:t>to detect and make sense of manipulations, check facts versus speculations, gain new insights, and confidently inform their political choices.</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Recent advances in research on argument mining [39, 40] and automatic detection of fake news [62] are starting to shape a near future in front of us in which machine analysis will be able to assist human assessment of complex political debates and dynamics. </a:t>
            </a:r>
            <a:endParaRPr/>
          </a:p>
          <a:p>
            <a:pPr indent="-228600" lvl="0" marL="45720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New tools are needed to bridge political debate across community platforms. </a:t>
            </a:r>
            <a:endParaRPr/>
          </a:p>
        </p:txBody>
      </p:sp>
      <p:sp>
        <p:nvSpPr>
          <p:cNvPr id="1189" name="Google Shape;1189;p2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2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Lato"/>
              <a:buNone/>
            </a:pPr>
            <a:r>
              <a:rPr lang="en-US" sz="1200">
                <a:solidFill>
                  <a:schemeClr val="dk1"/>
                </a:solidFill>
                <a:latin typeface="Lato"/>
                <a:ea typeface="Lato"/>
                <a:cs typeface="Lato"/>
                <a:sym typeface="Lato"/>
              </a:rPr>
              <a:t>Recent advances in research on argument mining [39, 40] and automatic detection of fake news [62] are starting to shape a near future in front of us in which machine analysis will be able to assist human assessment of complex political debates and dynamics. </a:t>
            </a:r>
            <a:endParaRPr/>
          </a:p>
        </p:txBody>
      </p:sp>
      <p:sp>
        <p:nvSpPr>
          <p:cNvPr id="1195" name="Google Shape;1195;p2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1" name="Google Shape;1201;p2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000"/>
              <a:buFont typeface="Lato"/>
              <a:buNone/>
            </a:pPr>
            <a:r>
              <a:rPr lang="en-US" sz="1000">
                <a:solidFill>
                  <a:srgbClr val="404040"/>
                </a:solidFill>
                <a:latin typeface="Lato"/>
                <a:ea typeface="Lato"/>
                <a:cs typeface="Lato"/>
                <a:sym typeface="Lato"/>
              </a:rPr>
              <a:t>CI works best when it is transparent</a:t>
            </a:r>
            <a:endParaRPr/>
          </a:p>
          <a:p>
            <a:pPr indent="-254000" lvl="0" marL="342900" rtl="0" algn="l">
              <a:lnSpc>
                <a:spcPct val="100000"/>
              </a:lnSpc>
              <a:spcBef>
                <a:spcPts val="0"/>
              </a:spcBef>
              <a:spcAft>
                <a:spcPts val="0"/>
              </a:spcAft>
              <a:buSzPts val="1400"/>
              <a:buFont typeface="Arial"/>
              <a:buNone/>
            </a:pPr>
            <a:r>
              <a:t/>
            </a:r>
            <a:endParaRPr sz="1200">
              <a:solidFill>
                <a:srgbClr val="404040"/>
              </a:solidFill>
            </a:endParaRPr>
          </a:p>
          <a:p>
            <a:pPr indent="-342900" lvl="0" marL="342900" rtl="0" algn="l">
              <a:lnSpc>
                <a:spcPct val="100000"/>
              </a:lnSpc>
              <a:spcBef>
                <a:spcPts val="0"/>
              </a:spcBef>
              <a:spcAft>
                <a:spcPts val="0"/>
              </a:spcAft>
              <a:buSzPts val="1400"/>
              <a:buFont typeface="Arial"/>
              <a:buChar char="•"/>
            </a:pPr>
            <a:r>
              <a:rPr lang="en-US" sz="1200">
                <a:solidFill>
                  <a:srgbClr val="404040"/>
                </a:solidFill>
              </a:rPr>
              <a:t>How do we explain the causal relation of data science inferences and machine predictions.</a:t>
            </a:r>
            <a:endParaRPr sz="1200">
              <a:solidFill>
                <a:srgbClr val="404040"/>
              </a:solidFill>
            </a:endParaRPr>
          </a:p>
        </p:txBody>
      </p:sp>
      <p:sp>
        <p:nvSpPr>
          <p:cNvPr id="1202" name="Google Shape;1202;p2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p2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9" name="Google Shape;1209;p2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0" name="Google Shape;12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Hello, my name is Fabiana Fournier and I am a senior researcher in the IBM Research lab in Israel.</a:t>
            </a:r>
            <a:endParaRPr/>
          </a:p>
          <a:p>
            <a:pPr indent="-228600" lvl="0" marL="457200" marR="0" rtl="0" algn="l">
              <a:lnSpc>
                <a:spcPct val="100000"/>
              </a:lnSpc>
              <a:spcBef>
                <a:spcPts val="0"/>
              </a:spcBef>
              <a:spcAft>
                <a:spcPts val="0"/>
              </a:spcAft>
              <a:buSzPts val="1400"/>
              <a:buNone/>
            </a:pPr>
            <a:r>
              <a:rPr lang="en-US"/>
              <a:t>My presentation will address the question: Trustworthy and Explainable AI in Policy making: How can we enhance trustworthiness, fairness, and explainability of the modern AI by enabling humans to reason about the outcomes of AI-based models.</a:t>
            </a:r>
            <a:endParaRPr/>
          </a:p>
          <a:p>
            <a:pPr indent="0" lvl="0" marL="0" rtl="0" algn="l">
              <a:lnSpc>
                <a:spcPct val="100000"/>
              </a:lnSpc>
              <a:spcBef>
                <a:spcPts val="0"/>
              </a:spcBef>
              <a:spcAft>
                <a:spcPts val="0"/>
              </a:spcAft>
              <a:buSzPts val="1400"/>
              <a:buNone/>
            </a:pPr>
            <a:r>
              <a:t/>
            </a:r>
            <a:endParaRPr/>
          </a:p>
        </p:txBody>
      </p:sp>
      <p:sp>
        <p:nvSpPr>
          <p:cNvPr id="1229" name="Google Shape;122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l">
              <a:lnSpc>
                <a:spcPct val="100000"/>
              </a:lnSpc>
              <a:spcBef>
                <a:spcPts val="0"/>
              </a:spcBef>
              <a:spcAft>
                <a:spcPts val="0"/>
              </a:spcAft>
              <a:buSzPts val="1400"/>
              <a:buNone/>
            </a:pPr>
            <a:r>
              <a:rPr lang="en-US"/>
              <a:t>Let’s start with a simple example of a citybot of free parking brochure </a:t>
            </a:r>
            <a:endParaRPr/>
          </a:p>
          <a:p>
            <a:pPr indent="0" lvl="0" marL="0" rtl="1" algn="l">
              <a:lnSpc>
                <a:spcPct val="100000"/>
              </a:lnSpc>
              <a:spcBef>
                <a:spcPts val="0"/>
              </a:spcBef>
              <a:spcAft>
                <a:spcPts val="0"/>
              </a:spcAft>
              <a:buSzPts val="1400"/>
              <a:buNone/>
            </a:pPr>
            <a:r>
              <a:rPr lang="en-US">
                <a:highlight>
                  <a:srgbClr val="FFFF00"/>
                </a:highlight>
              </a:rPr>
              <a:t>&lt;&lt;READ&gt;&gt;</a:t>
            </a:r>
            <a:endParaRPr/>
          </a:p>
          <a:p>
            <a:pPr indent="0" lvl="0" marL="0" rtl="1" algn="l">
              <a:lnSpc>
                <a:spcPct val="100000"/>
              </a:lnSpc>
              <a:spcBef>
                <a:spcPts val="0"/>
              </a:spcBef>
              <a:spcAft>
                <a:spcPts val="0"/>
              </a:spcAft>
              <a:buSzPts val="1400"/>
              <a:buNone/>
            </a:pPr>
            <a:r>
              <a:rPr lang="en-US">
                <a:highlight>
                  <a:srgbClr val="FFFF00"/>
                </a:highlight>
              </a:rPr>
              <a:t>What changed? The user now </a:t>
            </a:r>
            <a:r>
              <a:rPr b="1" lang="en-US">
                <a:highlight>
                  <a:srgbClr val="FFFF00"/>
                </a:highlight>
              </a:rPr>
              <a:t>trusts</a:t>
            </a:r>
            <a:r>
              <a:rPr lang="en-US">
                <a:highlight>
                  <a:srgbClr val="FFFF00"/>
                </a:highlight>
              </a:rPr>
              <a:t> the system and therefore is receptive to the offer</a:t>
            </a:r>
            <a:endParaRPr>
              <a:highlight>
                <a:srgbClr val="FFFF00"/>
              </a:highlight>
            </a:endParaRPr>
          </a:p>
          <a:p>
            <a:pPr indent="0" lvl="0" marL="0" rtl="1" algn="l">
              <a:lnSpc>
                <a:spcPct val="100000"/>
              </a:lnSpc>
              <a:spcBef>
                <a:spcPts val="0"/>
              </a:spcBef>
              <a:spcAft>
                <a:spcPts val="0"/>
              </a:spcAft>
              <a:buSzPts val="1400"/>
              <a:buNone/>
            </a:pPr>
            <a:r>
              <a:t/>
            </a:r>
            <a:endParaRPr>
              <a:highlight>
                <a:srgbClr val="FFFF00"/>
              </a:highlight>
            </a:endParaRPr>
          </a:p>
        </p:txBody>
      </p:sp>
      <p:sp>
        <p:nvSpPr>
          <p:cNvPr id="1242" name="Google Shape;124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3" name="Google Shape;126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Arial"/>
              <a:buNone/>
            </a:pPr>
            <a:r>
              <a:rPr b="1" lang="en-US"/>
              <a:t>WHY DO WE NEED TRUST IN AI-BASED SYSTEMS?</a:t>
            </a:r>
            <a:endParaRPr/>
          </a:p>
          <a:p>
            <a:pPr indent="-171450" lvl="0" marL="171450" rtl="0" algn="l">
              <a:lnSpc>
                <a:spcPct val="100000"/>
              </a:lnSpc>
              <a:spcBef>
                <a:spcPts val="0"/>
              </a:spcBef>
              <a:spcAft>
                <a:spcPts val="0"/>
              </a:spcAft>
              <a:buSzPts val="1400"/>
              <a:buFont typeface="Arial"/>
              <a:buChar char="•"/>
            </a:pPr>
            <a:r>
              <a:rPr b="1" lang="en-US"/>
              <a:t>Foster adoption</a:t>
            </a:r>
            <a:r>
              <a:rPr lang="en-US"/>
              <a:t>: Trustworthiness is a pre-requisite for the uptake and adoption of automated systems.</a:t>
            </a:r>
            <a:endParaRPr/>
          </a:p>
          <a:p>
            <a:pPr indent="-171450" lvl="0" marL="171450" rtl="0" algn="l">
              <a:lnSpc>
                <a:spcPct val="100000"/>
              </a:lnSpc>
              <a:spcBef>
                <a:spcPts val="0"/>
              </a:spcBef>
              <a:spcAft>
                <a:spcPts val="0"/>
              </a:spcAft>
              <a:buSzPts val="1400"/>
              <a:buFont typeface="Arial"/>
              <a:buChar char="•"/>
            </a:pPr>
            <a:r>
              <a:rPr b="1" lang="en-US"/>
              <a:t>Regulation</a:t>
            </a:r>
            <a:r>
              <a:rPr lang="en-US"/>
              <a:t>: Increasingly laws, regulations, and codes of conduct put a duty on organizations that make automatic decisions about their customers or users to provide them with an explanation of the “logic” associated with such decisions.</a:t>
            </a:r>
            <a:endParaRPr/>
          </a:p>
          <a:p>
            <a:pPr indent="-171450" lvl="0" marL="171450" rtl="0" algn="l">
              <a:lnSpc>
                <a:spcPct val="100000"/>
              </a:lnSpc>
              <a:spcBef>
                <a:spcPts val="0"/>
              </a:spcBef>
              <a:spcAft>
                <a:spcPts val="0"/>
              </a:spcAft>
              <a:buSzPts val="1400"/>
              <a:buFont typeface="Arial"/>
              <a:buChar char="•"/>
            </a:pPr>
            <a:r>
              <a:rPr lang="en-US"/>
              <a:t>We carried out a </a:t>
            </a:r>
            <a:r>
              <a:rPr b="1" lang="en-US"/>
              <a:t>user study </a:t>
            </a:r>
            <a:r>
              <a:rPr lang="en-US"/>
              <a:t>on the quality of explanations generated by large language models such as ChatGPT. Our study shows that trust affects the perceived explanation. I will show later some of this work. </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1264" name="Google Shape;126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SzPts val="1400"/>
              <a:buFont typeface="Arial"/>
              <a:buNone/>
            </a:pPr>
            <a:r>
              <a:rPr lang="en-US"/>
              <a:t>There are many frameworks for trustworthiness. Toreini et al. proposed 4 aspects:</a:t>
            </a:r>
            <a:endParaRPr/>
          </a:p>
          <a:p>
            <a:pPr indent="-171450" lvl="0" marL="171450" rtl="0" algn="l">
              <a:lnSpc>
                <a:spcPct val="100000"/>
              </a:lnSpc>
              <a:spcBef>
                <a:spcPts val="0"/>
              </a:spcBef>
              <a:spcAft>
                <a:spcPts val="0"/>
              </a:spcAft>
              <a:buSzPts val="1400"/>
              <a:buFont typeface="Arial"/>
              <a:buChar char="•"/>
            </a:pPr>
            <a:r>
              <a:rPr lang="en-US"/>
              <a:t>Fairness technologies focus on detection and prevention of discrimination and bias in different demographics</a:t>
            </a:r>
            <a:endParaRPr/>
          </a:p>
          <a:p>
            <a:pPr indent="-171450" lvl="0" marL="171450" rtl="0" algn="l">
              <a:lnSpc>
                <a:spcPct val="100000"/>
              </a:lnSpc>
              <a:spcBef>
                <a:spcPts val="0"/>
              </a:spcBef>
              <a:spcAft>
                <a:spcPts val="0"/>
              </a:spcAft>
              <a:buSzPts val="1400"/>
              <a:buFont typeface="Arial"/>
              <a:buChar char="•"/>
            </a:pPr>
            <a:r>
              <a:rPr lang="en-US"/>
              <a:t>Explainability technologies focus on explaining and interpreting the outcome to the end users in a human manner</a:t>
            </a:r>
            <a:endParaRPr/>
          </a:p>
          <a:p>
            <a:pPr indent="-171450" lvl="0" marL="171450" rtl="0" algn="l">
              <a:lnSpc>
                <a:spcPct val="100000"/>
              </a:lnSpc>
              <a:spcBef>
                <a:spcPts val="0"/>
              </a:spcBef>
              <a:spcAft>
                <a:spcPts val="0"/>
              </a:spcAft>
              <a:buSzPts val="1400"/>
              <a:buFont typeface="Arial"/>
              <a:buChar char="•"/>
            </a:pPr>
            <a:r>
              <a:rPr lang="en-US"/>
              <a:t>Auditability technologies focus on enabling third parties and regulators to supervise, challenge, or monitor the operation of the models.</a:t>
            </a:r>
            <a:endParaRPr/>
          </a:p>
          <a:p>
            <a:pPr indent="-171450" lvl="0" marL="171450" rtl="0" algn="l">
              <a:lnSpc>
                <a:spcPct val="100000"/>
              </a:lnSpc>
              <a:spcBef>
                <a:spcPts val="0"/>
              </a:spcBef>
              <a:spcAft>
                <a:spcPts val="0"/>
              </a:spcAft>
              <a:buSzPts val="1400"/>
              <a:buFont typeface="Arial"/>
              <a:buChar char="•"/>
            </a:pPr>
            <a:r>
              <a:rPr lang="en-US"/>
              <a:t>Safety technologies focus on ensuring the operation of the model as intended in presence of active or passive malicious attacker. </a:t>
            </a:r>
            <a:endParaRPr/>
          </a:p>
          <a:p>
            <a:pPr indent="-82550" lvl="0" marL="171450" rtl="0" algn="l">
              <a:lnSpc>
                <a:spcPct val="100000"/>
              </a:lnSpc>
              <a:spcBef>
                <a:spcPts val="0"/>
              </a:spcBef>
              <a:spcAft>
                <a:spcPts val="0"/>
              </a:spcAft>
              <a:buSzPts val="1400"/>
              <a:buFont typeface="Arial"/>
              <a:buNone/>
            </a:pPr>
            <a:r>
              <a:t/>
            </a:r>
            <a:endParaRPr/>
          </a:p>
          <a:p>
            <a:pPr indent="-171450" lvl="0" marL="171450" rtl="0" algn="l">
              <a:lnSpc>
                <a:spcPct val="100000"/>
              </a:lnSpc>
              <a:spcBef>
                <a:spcPts val="0"/>
              </a:spcBef>
              <a:spcAft>
                <a:spcPts val="0"/>
              </a:spcAft>
              <a:buSzPts val="1400"/>
              <a:buFont typeface="Arial"/>
              <a:buChar char="•"/>
            </a:pPr>
            <a:r>
              <a:rPr lang="en-US"/>
              <a:t>WE focus on explainability in our work.</a:t>
            </a:r>
            <a:endParaRPr/>
          </a:p>
          <a:p>
            <a:pPr indent="0" lvl="0" marL="0" rtl="0" algn="l">
              <a:lnSpc>
                <a:spcPct val="100000"/>
              </a:lnSpc>
              <a:spcBef>
                <a:spcPts val="0"/>
              </a:spcBef>
              <a:spcAft>
                <a:spcPts val="0"/>
              </a:spcAft>
              <a:buSzPts val="1400"/>
              <a:buNone/>
            </a:pPr>
            <a:r>
              <a:t/>
            </a:r>
            <a:endParaRPr/>
          </a:p>
        </p:txBody>
      </p:sp>
      <p:sp>
        <p:nvSpPr>
          <p:cNvPr id="1275" name="Google Shape;127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Our main interest is in explainability for business processes.</a:t>
            </a:r>
            <a:endParaRPr/>
          </a:p>
          <a:p>
            <a:pPr indent="-228600" lvl="0" marL="457200" rtl="0" algn="l">
              <a:lnSpc>
                <a:spcPct val="100000"/>
              </a:lnSpc>
              <a:spcBef>
                <a:spcPts val="0"/>
              </a:spcBef>
              <a:spcAft>
                <a:spcPts val="0"/>
              </a:spcAft>
              <a:buSzPts val="1400"/>
              <a:buFont typeface="Arial"/>
              <a:buChar char="•"/>
            </a:pPr>
            <a:r>
              <a:rPr lang="en-US"/>
              <a:t>As an example, let’s look at a simple process of giving a fine ticket to a driver parking in a forbidden place. We will get to this scenario later, but in the meantime let’s assume the police officer would like to understand how he can expedite the process in hazardous places. In order to do so he asks </a:t>
            </a:r>
            <a:r>
              <a:rPr b="1" lang="en-US"/>
              <a:t>“why does the processing of fines in hazardous places take so long”</a:t>
            </a:r>
            <a:endParaRPr/>
          </a:p>
          <a:p>
            <a:pPr indent="0" lvl="0" marL="0" rtl="0" algn="l">
              <a:lnSpc>
                <a:spcPct val="100000"/>
              </a:lnSpc>
              <a:spcBef>
                <a:spcPts val="0"/>
              </a:spcBef>
              <a:spcAft>
                <a:spcPts val="0"/>
              </a:spcAft>
              <a:buSzPts val="1400"/>
              <a:buNone/>
            </a:pPr>
            <a:r>
              <a:t/>
            </a:r>
            <a:endParaRPr b="1"/>
          </a:p>
        </p:txBody>
      </p:sp>
      <p:sp>
        <p:nvSpPr>
          <p:cNvPr id="1295" name="Google Shape;129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Today this question cannot be fully answered.</a:t>
            </a:r>
            <a:endParaRPr/>
          </a:p>
          <a:p>
            <a:pPr indent="0" lvl="0" marL="0" marR="0" rtl="0" algn="l">
              <a:lnSpc>
                <a:spcPct val="100000"/>
              </a:lnSpc>
              <a:spcBef>
                <a:spcPts val="0"/>
              </a:spcBef>
              <a:spcAft>
                <a:spcPts val="0"/>
              </a:spcAft>
              <a:buClr>
                <a:schemeClr val="dk1"/>
              </a:buClr>
              <a:buSzPts val="1200"/>
              <a:buFont typeface="Calibri"/>
              <a:buNone/>
            </a:pPr>
            <a:r>
              <a:rPr lang="en-US"/>
              <a:t>This is due to the fact that </a:t>
            </a:r>
            <a:r>
              <a:rPr b="1" lang="en-US" sz="1200">
                <a:solidFill>
                  <a:srgbClr val="222222"/>
                </a:solidFill>
                <a:latin typeface="Lato"/>
                <a:ea typeface="Lato"/>
                <a:cs typeface="Lato"/>
                <a:sym typeface="Lato"/>
              </a:rPr>
              <a:t>Many of the state-of-the-art explanations </a:t>
            </a:r>
            <a:r>
              <a:rPr b="1" lang="en-US" sz="1200" u="sng">
                <a:solidFill>
                  <a:srgbClr val="222222"/>
                </a:solidFill>
                <a:latin typeface="Lato"/>
                <a:ea typeface="Lato"/>
                <a:cs typeface="Lato"/>
                <a:sym typeface="Lato"/>
              </a:rPr>
              <a:t>fail</a:t>
            </a:r>
            <a:r>
              <a:rPr b="1" lang="en-US" sz="1200">
                <a:solidFill>
                  <a:srgbClr val="222222"/>
                </a:solidFill>
                <a:latin typeface="Lato"/>
                <a:ea typeface="Lato"/>
                <a:cs typeface="Lato"/>
                <a:sym typeface="Lato"/>
              </a:rPr>
              <a:t> to</a:t>
            </a:r>
            <a:endParaRPr b="1" sz="1200">
              <a:solidFill>
                <a:srgbClr val="222222"/>
              </a:solidFill>
              <a:latin typeface="Lato"/>
              <a:ea typeface="Lato"/>
              <a:cs typeface="Lato"/>
              <a:sym typeface="Lato"/>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express the business </a:t>
            </a:r>
            <a:r>
              <a:rPr i="1" lang="en-US" sz="1200">
                <a:solidFill>
                  <a:srgbClr val="222222"/>
                </a:solidFill>
                <a:latin typeface="Lato"/>
                <a:ea typeface="Lato"/>
                <a:cs typeface="Lato"/>
                <a:sym typeface="Lato"/>
              </a:rPr>
              <a:t>process model constraints</a:t>
            </a:r>
            <a:r>
              <a:rPr b="1" lang="en-US" sz="1200">
                <a:solidFill>
                  <a:srgbClr val="222222"/>
                </a:solidFill>
                <a:latin typeface="Lato"/>
                <a:ea typeface="Lato"/>
                <a:cs typeface="Lato"/>
                <a:sym typeface="Lato"/>
              </a:rPr>
              <a:t>, </a:t>
            </a:r>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(fail to) include the richness of </a:t>
            </a:r>
            <a:r>
              <a:rPr i="1" lang="en-US" sz="1200">
                <a:solidFill>
                  <a:srgbClr val="222222"/>
                </a:solidFill>
                <a:latin typeface="Lato"/>
                <a:ea typeface="Lato"/>
                <a:cs typeface="Lato"/>
                <a:sym typeface="Lato"/>
              </a:rPr>
              <a:t>contextual situations</a:t>
            </a:r>
            <a:r>
              <a:rPr b="1" lang="en-US" sz="1200">
                <a:solidFill>
                  <a:srgbClr val="222222"/>
                </a:solidFill>
                <a:latin typeface="Lato"/>
                <a:ea typeface="Lato"/>
                <a:cs typeface="Lato"/>
                <a:sym typeface="Lato"/>
              </a:rPr>
              <a:t> that affect process outcomes, </a:t>
            </a:r>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(fail to) reflect the </a:t>
            </a:r>
            <a:r>
              <a:rPr i="1" lang="en-US" sz="1200">
                <a:solidFill>
                  <a:srgbClr val="222222"/>
                </a:solidFill>
                <a:latin typeface="Lato"/>
                <a:ea typeface="Lato"/>
                <a:cs typeface="Lato"/>
                <a:sym typeface="Lato"/>
              </a:rPr>
              <a:t>true causal execution dependencies</a:t>
            </a:r>
            <a:r>
              <a:rPr b="1" lang="en-US" sz="1200">
                <a:solidFill>
                  <a:srgbClr val="222222"/>
                </a:solidFill>
                <a:latin typeface="Lato"/>
                <a:ea typeface="Lato"/>
                <a:cs typeface="Lato"/>
                <a:sym typeface="Lato"/>
              </a:rPr>
              <a:t> among the activities in the business process, or</a:t>
            </a:r>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make sense and be </a:t>
            </a:r>
            <a:r>
              <a:rPr i="1" lang="en-US" sz="1200">
                <a:solidFill>
                  <a:srgbClr val="222222"/>
                </a:solidFill>
                <a:latin typeface="Lato"/>
                <a:ea typeface="Lato"/>
                <a:cs typeface="Lato"/>
                <a:sym typeface="Lato"/>
              </a:rPr>
              <a:t>interpretable</a:t>
            </a:r>
            <a:r>
              <a:rPr b="1" lang="en-US" sz="1200">
                <a:solidFill>
                  <a:srgbClr val="222222"/>
                </a:solidFill>
                <a:latin typeface="Lato"/>
                <a:ea typeface="Lato"/>
                <a:cs typeface="Lato"/>
                <a:sym typeface="Lato"/>
              </a:rPr>
              <a:t> to human users</a:t>
            </a:r>
            <a:endParaRPr b="1" sz="1200">
              <a:solidFill>
                <a:srgbClr val="222222"/>
              </a:solidFill>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308" name="Google Shape;130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introduce Situation-Aware eXplainability (SAX) as a new discipline that is capable of tackling these shortcomings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321" name="Google Shape;132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SzPts val="1400"/>
              <a:buFont typeface="Arial"/>
              <a:buNone/>
            </a:pPr>
            <a:r>
              <a:rPr lang="en-US"/>
              <a:t>The main idea is to blend different knowledge ingredients that tackle different aspects of the shortcomings previously seen and input them to a large language model (LLM) such as ChatGPT to generate explanations. The LLM generates a textual narrative articulating the reasons for the question in hand. </a:t>
            </a:r>
            <a:endParaRPr/>
          </a:p>
          <a:p>
            <a:pPr indent="0" lvl="0" marL="228600" rtl="0" algn="l">
              <a:lnSpc>
                <a:spcPct val="100000"/>
              </a:lnSpc>
              <a:spcBef>
                <a:spcPts val="0"/>
              </a:spcBef>
              <a:spcAft>
                <a:spcPts val="0"/>
              </a:spcAft>
              <a:buSzPts val="1400"/>
              <a:buFont typeface="Arial"/>
              <a:buNone/>
            </a:pPr>
            <a:r>
              <a:rPr lang="en-US"/>
              <a:t>We named this method </a:t>
            </a:r>
            <a:r>
              <a:rPr b="1" lang="en-US"/>
              <a:t>FBI</a:t>
            </a:r>
            <a:r>
              <a:rPr lang="en-US"/>
              <a:t> – FORM, BLEND, and INTERPRET and developed the </a:t>
            </a:r>
            <a:r>
              <a:rPr b="1" lang="en-US"/>
              <a:t>SAX4BPM library </a:t>
            </a:r>
            <a:r>
              <a:rPr lang="en-US"/>
              <a:t>that implements it.</a:t>
            </a:r>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The process knowledge ingredient </a:t>
            </a:r>
            <a:r>
              <a:rPr b="0" lang="en-US" sz="1200">
                <a:solidFill>
                  <a:srgbClr val="222222"/>
                </a:solidFill>
                <a:latin typeface="Lato"/>
                <a:ea typeface="Lato"/>
                <a:cs typeface="Lato"/>
                <a:sym typeface="Lato"/>
              </a:rPr>
              <a:t>will address the </a:t>
            </a:r>
            <a:r>
              <a:rPr i="1" lang="en-US" sz="1200">
                <a:solidFill>
                  <a:srgbClr val="222222"/>
                </a:solidFill>
                <a:latin typeface="Lato"/>
                <a:ea typeface="Lato"/>
                <a:cs typeface="Lato"/>
                <a:sym typeface="Lato"/>
              </a:rPr>
              <a:t>process model constraints and contextual situations</a:t>
            </a:r>
            <a:r>
              <a:rPr b="1" lang="en-US" sz="1200">
                <a:solidFill>
                  <a:srgbClr val="222222"/>
                </a:solidFill>
                <a:latin typeface="Lato"/>
                <a:ea typeface="Lato"/>
                <a:cs typeface="Lato"/>
                <a:sym typeface="Lato"/>
              </a:rPr>
              <a:t> that affect process outcomes, </a:t>
            </a:r>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The causal model ingredient </a:t>
            </a:r>
            <a:r>
              <a:rPr b="0" lang="en-US" sz="1200">
                <a:solidFill>
                  <a:srgbClr val="222222"/>
                </a:solidFill>
                <a:latin typeface="Lato"/>
                <a:ea typeface="Lato"/>
                <a:cs typeface="Lato"/>
                <a:sym typeface="Lato"/>
              </a:rPr>
              <a:t>takes into account the </a:t>
            </a:r>
            <a:r>
              <a:rPr i="1" lang="en-US" sz="1200">
                <a:solidFill>
                  <a:srgbClr val="222222"/>
                </a:solidFill>
                <a:latin typeface="Lato"/>
                <a:ea typeface="Lato"/>
                <a:cs typeface="Lato"/>
                <a:sym typeface="Lato"/>
              </a:rPr>
              <a:t>true causal execution dependencies</a:t>
            </a:r>
            <a:r>
              <a:rPr b="1" lang="en-US" sz="1200">
                <a:solidFill>
                  <a:srgbClr val="222222"/>
                </a:solidFill>
                <a:latin typeface="Lato"/>
                <a:ea typeface="Lato"/>
                <a:cs typeface="Lato"/>
                <a:sym typeface="Lato"/>
              </a:rPr>
              <a:t> among the activities in the business process</a:t>
            </a:r>
            <a:endParaRPr b="0" sz="1200">
              <a:solidFill>
                <a:srgbClr val="222222"/>
              </a:solidFill>
              <a:latin typeface="Lato"/>
              <a:ea typeface="Lato"/>
              <a:cs typeface="Lato"/>
              <a:sym typeface="Lato"/>
            </a:endParaRPr>
          </a:p>
          <a:p>
            <a:pPr indent="-342900" lvl="0" marL="342900" marR="0" rtl="0" algn="l">
              <a:lnSpc>
                <a:spcPct val="100000"/>
              </a:lnSpc>
              <a:spcBef>
                <a:spcPts val="0"/>
              </a:spcBef>
              <a:spcAft>
                <a:spcPts val="0"/>
              </a:spcAft>
              <a:buClr>
                <a:srgbClr val="222222"/>
              </a:buClr>
              <a:buSzPts val="1200"/>
              <a:buFont typeface="Noto Sans Symbols"/>
              <a:buChar char="▪"/>
            </a:pPr>
            <a:r>
              <a:rPr b="1" lang="en-US" sz="1200">
                <a:solidFill>
                  <a:srgbClr val="222222"/>
                </a:solidFill>
                <a:latin typeface="Lato"/>
                <a:ea typeface="Lato"/>
                <a:cs typeface="Lato"/>
                <a:sym typeface="Lato"/>
              </a:rPr>
              <a:t>The XAI knowledge ingredient </a:t>
            </a:r>
            <a:r>
              <a:rPr b="0" lang="en-US" sz="1200">
                <a:solidFill>
                  <a:srgbClr val="222222"/>
                </a:solidFill>
                <a:latin typeface="Lato"/>
                <a:ea typeface="Lato"/>
                <a:cs typeface="Lato"/>
                <a:sym typeface="Lato"/>
              </a:rPr>
              <a:t>reflects the relative importance of the attributes of the activities in the process</a:t>
            </a:r>
            <a:endParaRPr/>
          </a:p>
          <a:p>
            <a:pPr indent="0" lvl="0" marL="0" rtl="0" algn="l">
              <a:lnSpc>
                <a:spcPct val="100000"/>
              </a:lnSpc>
              <a:spcBef>
                <a:spcPts val="0"/>
              </a:spcBef>
              <a:spcAft>
                <a:spcPts val="0"/>
              </a:spcAft>
              <a:buSzPts val="1400"/>
              <a:buNone/>
            </a:pPr>
            <a:r>
              <a:t/>
            </a:r>
            <a:endParaRPr/>
          </a:p>
        </p:txBody>
      </p:sp>
      <p:sp>
        <p:nvSpPr>
          <p:cNvPr id="1335" name="Google Shape;133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Arial"/>
              <a:buChar char="•"/>
            </a:pPr>
            <a:r>
              <a:rPr lang="en-US"/>
              <a:t>As previously showed, this is the general approach, while we also developed a designated scale to assess the quality of the generated explanation by the LLM.</a:t>
            </a:r>
            <a:endParaRPr/>
          </a:p>
          <a:p>
            <a:pPr indent="-228600" lvl="0" marL="457200" rtl="0" algn="l">
              <a:lnSpc>
                <a:spcPct val="100000"/>
              </a:lnSpc>
              <a:spcBef>
                <a:spcPts val="0"/>
              </a:spcBef>
              <a:spcAft>
                <a:spcPts val="0"/>
              </a:spcAft>
              <a:buSzPts val="1400"/>
              <a:buFont typeface="Arial"/>
              <a:buChar char="•"/>
            </a:pPr>
            <a:r>
              <a:rPr lang="en-US"/>
              <a:t>The input to our library is a process event log, that is, traces of process executions. By using the library set of services we produce 3 views: the process, the causal, and the XAI views. These are prompted to an LLM model that generates the explanation to a specific question. The explanation can be assessed in terms of fidelity and interpretability while taking also into account the trust and curiosity perceived by the user. </a:t>
            </a:r>
            <a:endParaRPr/>
          </a:p>
          <a:p>
            <a:pPr indent="0" lvl="0" marL="0" rtl="0" algn="l">
              <a:lnSpc>
                <a:spcPct val="100000"/>
              </a:lnSpc>
              <a:spcBef>
                <a:spcPts val="0"/>
              </a:spcBef>
              <a:spcAft>
                <a:spcPts val="0"/>
              </a:spcAft>
              <a:buSzPts val="1400"/>
              <a:buNone/>
            </a:pPr>
            <a:r>
              <a:t/>
            </a:r>
            <a:endParaRPr/>
          </a:p>
        </p:txBody>
      </p:sp>
      <p:sp>
        <p:nvSpPr>
          <p:cNvPr id="1362" name="Google Shape;13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As can be seen we extended the state-of-the-art in several aspects in our framework.</a:t>
            </a:r>
            <a:endParaRPr/>
          </a:p>
          <a:p>
            <a:pPr indent="0" lvl="0" marL="0" rtl="0" algn="l">
              <a:lnSpc>
                <a:spcPct val="100000"/>
              </a:lnSpc>
              <a:spcBef>
                <a:spcPts val="0"/>
              </a:spcBef>
              <a:spcAft>
                <a:spcPts val="0"/>
              </a:spcAft>
              <a:buSzPts val="1400"/>
              <a:buNone/>
            </a:pPr>
            <a:r>
              <a:t/>
            </a:r>
            <a:endParaRPr/>
          </a:p>
        </p:txBody>
      </p:sp>
      <p:sp>
        <p:nvSpPr>
          <p:cNvPr id="1373" name="Google Shape;137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8" name="Google Shape;138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&lt;&lt;READ&gt;&gt;</a:t>
            </a:r>
            <a:endParaRPr/>
          </a:p>
          <a:p>
            <a:pPr indent="0" lvl="0" marL="0" rtl="0" algn="l">
              <a:lnSpc>
                <a:spcPct val="100000"/>
              </a:lnSpc>
              <a:spcBef>
                <a:spcPts val="0"/>
              </a:spcBef>
              <a:spcAft>
                <a:spcPts val="0"/>
              </a:spcAft>
              <a:buSzPts val="1400"/>
              <a:buNone/>
            </a:pPr>
            <a:r>
              <a:t/>
            </a:r>
            <a:endParaRPr/>
          </a:p>
        </p:txBody>
      </p:sp>
      <p:sp>
        <p:nvSpPr>
          <p:cNvPr id="1389" name="Google Shape;138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4" name="Google Shape;140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The SAX4BPM library will be released to open source by the end of the AI4GOV EU project and includes the following set of services that tackle the knowledge ingredients presented before:</a:t>
            </a:r>
            <a:endParaRPr/>
          </a:p>
          <a:p>
            <a:pPr indent="-171450" lvl="0" marL="171450" rtl="0" algn="l">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Mining4Process</a:t>
            </a:r>
            <a:endParaRPr/>
          </a:p>
          <a:p>
            <a:pPr indent="-171450" lvl="0" marL="171450" rtl="0" algn="l">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Causal4process</a:t>
            </a:r>
            <a:endParaRPr/>
          </a:p>
          <a:p>
            <a:pPr indent="-171450" lvl="0" marL="171450" rtl="0" algn="l">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ContextEnrichment</a:t>
            </a:r>
            <a:endParaRPr sz="1200">
              <a:solidFill>
                <a:srgbClr val="44546A"/>
              </a:solidFill>
              <a:latin typeface="Arial"/>
              <a:ea typeface="Arial"/>
              <a:cs typeface="Arial"/>
              <a:sym typeface="Arial"/>
            </a:endParaRPr>
          </a:p>
          <a:p>
            <a:pPr indent="-171450" lvl="0" marL="171450" rtl="0" algn="l">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X4Process</a:t>
            </a:r>
            <a:endParaRPr/>
          </a:p>
          <a:p>
            <a:pPr indent="-171450" lvl="0" marL="171450" rtl="0" algn="l">
              <a:lnSpc>
                <a:spcPct val="100000"/>
              </a:lnSpc>
              <a:spcBef>
                <a:spcPts val="0"/>
              </a:spcBef>
              <a:spcAft>
                <a:spcPts val="0"/>
              </a:spcAft>
              <a:buSzPts val="1400"/>
              <a:buFont typeface="Arial"/>
              <a:buChar char="•"/>
            </a:pPr>
            <a:r>
              <a:rPr lang="en-US" sz="1200">
                <a:solidFill>
                  <a:srgbClr val="44546A"/>
                </a:solidFill>
                <a:latin typeface="Arial"/>
                <a:ea typeface="Arial"/>
                <a:cs typeface="Arial"/>
                <a:sym typeface="Arial"/>
              </a:rPr>
              <a:t>NLP4X</a:t>
            </a:r>
            <a:endParaRPr/>
          </a:p>
          <a:p>
            <a:pPr indent="0" lvl="0" marL="0" rtl="0" algn="l">
              <a:lnSpc>
                <a:spcPct val="100000"/>
              </a:lnSpc>
              <a:spcBef>
                <a:spcPts val="0"/>
              </a:spcBef>
              <a:spcAft>
                <a:spcPts val="0"/>
              </a:spcAft>
              <a:buSzPts val="1400"/>
              <a:buNone/>
            </a:pPr>
            <a:r>
              <a:t/>
            </a:r>
            <a:endParaRPr/>
          </a:p>
        </p:txBody>
      </p:sp>
      <p:sp>
        <p:nvSpPr>
          <p:cNvPr id="1405" name="Google Shape;140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9" name="Google Shape;141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Let’s watch now a very short video of the library</a:t>
            </a:r>
            <a:endParaRPr/>
          </a:p>
          <a:p>
            <a:pPr indent="0" lvl="0" marL="0" rtl="0" algn="l">
              <a:lnSpc>
                <a:spcPct val="100000"/>
              </a:lnSpc>
              <a:spcBef>
                <a:spcPts val="0"/>
              </a:spcBef>
              <a:spcAft>
                <a:spcPts val="0"/>
              </a:spcAft>
              <a:buSzPts val="1400"/>
              <a:buNone/>
            </a:pPr>
            <a:r>
              <a:t/>
            </a:r>
            <a:endParaRPr/>
          </a:p>
        </p:txBody>
      </p:sp>
      <p:sp>
        <p:nvSpPr>
          <p:cNvPr id="1420" name="Google Shape;142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lang="en-US"/>
              <a:t>As previously mentioned, we conducted a user study to assess the quality of the explanations generated by the LLM.</a:t>
            </a:r>
            <a:endParaRPr/>
          </a:p>
          <a:p>
            <a:pPr indent="-171450" lvl="0" marL="171450" rtl="0" algn="l">
              <a:lnSpc>
                <a:spcPct val="100000"/>
              </a:lnSpc>
              <a:spcBef>
                <a:spcPts val="0"/>
              </a:spcBef>
              <a:spcAft>
                <a:spcPts val="0"/>
              </a:spcAft>
              <a:buSzPts val="1400"/>
              <a:buFont typeface="Arial"/>
              <a:buChar char="•"/>
            </a:pPr>
            <a:r>
              <a:rPr lang="en-US"/>
              <a:t>Our study consisted of 50 participants and 3 domains: pizza delivery, parking fines, and loan approval. The first two used synthetic data while the third use case used real data (available openly)</a:t>
            </a:r>
            <a:endParaRPr/>
          </a:p>
          <a:p>
            <a:pPr indent="-171450" lvl="0" marL="171450" rtl="0" algn="l">
              <a:lnSpc>
                <a:spcPct val="100000"/>
              </a:lnSpc>
              <a:spcBef>
                <a:spcPts val="0"/>
              </a:spcBef>
              <a:spcAft>
                <a:spcPts val="0"/>
              </a:spcAft>
              <a:buSzPts val="1400"/>
              <a:buFont typeface="Arial"/>
              <a:buChar char="•"/>
            </a:pPr>
            <a:r>
              <a:rPr lang="en-US"/>
              <a:t>I will very briefly present the main insights of our study</a:t>
            </a:r>
            <a:endParaRPr/>
          </a:p>
          <a:p>
            <a:pPr indent="-171450" lvl="1" marL="628650" rtl="0" algn="l">
              <a:lnSpc>
                <a:spcPct val="100000"/>
              </a:lnSpc>
              <a:spcBef>
                <a:spcPts val="0"/>
              </a:spcBef>
              <a:spcAft>
                <a:spcPts val="0"/>
              </a:spcAft>
              <a:buSzPts val="1400"/>
              <a:buFont typeface="Arial"/>
              <a:buChar char="•"/>
            </a:pPr>
            <a:r>
              <a:rPr lang="en-US"/>
              <a:t>We conducted several manipulations of our knowledge ingredients and presented a series of questions for the users to rate (using the Likert method). The goal was to test for fidelity and interpretability while taking also into consideration the aspects of trust and curiosity as perceived by the user. </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1431" name="Google Shape;143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b="0" i="0" lang="en-US" sz="1800" u="none" strike="noStrike">
                <a:latin typeface="Arial"/>
                <a:ea typeface="Arial"/>
                <a:cs typeface="Arial"/>
                <a:sym typeface="Arial"/>
              </a:rPr>
              <a:t>We carried out a literature survey and adopted fidelity and interpretability as two main latent constructs and defined six dimensions (3 under each construct).</a:t>
            </a:r>
            <a:endParaRPr/>
          </a:p>
          <a:p>
            <a:pPr indent="-285750" lvl="0" marL="285750" rtl="0" algn="l">
              <a:lnSpc>
                <a:spcPct val="100000"/>
              </a:lnSpc>
              <a:spcBef>
                <a:spcPts val="0"/>
              </a:spcBef>
              <a:spcAft>
                <a:spcPts val="0"/>
              </a:spcAft>
              <a:buSzPts val="1400"/>
              <a:buFont typeface="Arial"/>
              <a:buChar char="•"/>
            </a:pPr>
            <a:r>
              <a:rPr b="0" i="0" lang="en-US" sz="1800" u="none" strike="noStrike">
                <a:latin typeface="Arial"/>
                <a:ea typeface="Arial"/>
                <a:cs typeface="Arial"/>
                <a:sym typeface="Arial"/>
              </a:rPr>
              <a:t>In the slide you can see the final questions posted in the survey.</a:t>
            </a:r>
            <a:endParaRPr b="0" i="0" sz="1800" u="none" strike="noStrike">
              <a:latin typeface="Arial"/>
              <a:ea typeface="Arial"/>
              <a:cs typeface="Arial"/>
              <a:sym typeface="Arial"/>
            </a:endParaRPr>
          </a:p>
          <a:p>
            <a:pPr indent="-171450" lvl="0" marL="285750" rtl="0" algn="l">
              <a:lnSpc>
                <a:spcPct val="100000"/>
              </a:lnSpc>
              <a:spcBef>
                <a:spcPts val="0"/>
              </a:spcBef>
              <a:spcAft>
                <a:spcPts val="0"/>
              </a:spcAft>
              <a:buClr>
                <a:schemeClr val="dk1"/>
              </a:buClr>
              <a:buSzPts val="1800"/>
              <a:buFont typeface="Arial"/>
              <a:buNone/>
            </a:pPr>
            <a:r>
              <a:t/>
            </a:r>
            <a:endParaRPr b="0" i="0" sz="1800" u="none" strike="noStrike">
              <a:latin typeface="Arial"/>
              <a:ea typeface="Arial"/>
              <a:cs typeface="Arial"/>
              <a:sym typeface="Arial"/>
            </a:endParaRPr>
          </a:p>
        </p:txBody>
      </p:sp>
      <p:sp>
        <p:nvSpPr>
          <p:cNvPr id="1443" name="Google Shape;144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2" name="Google Shape;145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SzPts val="1400"/>
              <a:buFont typeface="Arial"/>
              <a:buChar char="•"/>
            </a:pPr>
            <a:r>
              <a:rPr lang="en-US"/>
              <a:t>Given the nature of our controlled experiment with voluntary participation, we later also incorporated TRUST and CURIOSITY as potential covariates in our analysis. </a:t>
            </a:r>
            <a:endParaRPr/>
          </a:p>
          <a:p>
            <a:pPr indent="-171450" lvl="0" marL="171450" rtl="0" algn="l">
              <a:lnSpc>
                <a:spcPct val="100000"/>
              </a:lnSpc>
              <a:spcBef>
                <a:spcPts val="0"/>
              </a:spcBef>
              <a:spcAft>
                <a:spcPts val="0"/>
              </a:spcAft>
              <a:buSzPts val="1400"/>
              <a:buFont typeface="Arial"/>
              <a:buChar char="•"/>
            </a:pPr>
            <a:r>
              <a:rPr lang="en-US"/>
              <a:t>This slide shows these two new dimensions along with the questions </a:t>
            </a:r>
            <a:endParaRPr/>
          </a:p>
          <a:p>
            <a:pPr indent="-95250" lvl="0" marL="171450" rtl="0" algn="l">
              <a:lnSpc>
                <a:spcPct val="100000"/>
              </a:lnSpc>
              <a:spcBef>
                <a:spcPts val="0"/>
              </a:spcBef>
              <a:spcAft>
                <a:spcPts val="0"/>
              </a:spcAft>
              <a:buClr>
                <a:schemeClr val="dk1"/>
              </a:buClr>
              <a:buSzPts val="1200"/>
              <a:buFont typeface="Arial"/>
              <a:buNone/>
            </a:pPr>
            <a:r>
              <a:t/>
            </a:r>
            <a:endParaRPr/>
          </a:p>
        </p:txBody>
      </p:sp>
      <p:sp>
        <p:nvSpPr>
          <p:cNvPr id="1453" name="Google Shape;145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lang="en-US"/>
              <a:t>Our results show that the addition of knowledge ingredients indeed improve the perceived fidelity of the generated explanation. </a:t>
            </a:r>
            <a:endParaRPr/>
          </a:p>
          <a:p>
            <a:pPr indent="-285750" lvl="0" marL="285750" rtl="0" algn="l">
              <a:lnSpc>
                <a:spcPct val="100000"/>
              </a:lnSpc>
              <a:spcBef>
                <a:spcPts val="0"/>
              </a:spcBef>
              <a:spcAft>
                <a:spcPts val="0"/>
              </a:spcAft>
              <a:buSzPts val="1400"/>
              <a:buFont typeface="Arial"/>
              <a:buChar char="•"/>
            </a:pPr>
            <a:r>
              <a:rPr lang="en-US"/>
              <a:t>However, in contrast to our initial hypotheses, that the addition of knowledge ingredients would improve both fidelity and interpretability, this was not our result. As illustrated in the slide, the addition of knowledge ingredient works towards improving the perceived fidelity of the explanation while compensating for the perceived interpretability of the explanation.</a:t>
            </a:r>
            <a:endParaRPr/>
          </a:p>
          <a:p>
            <a:pPr indent="-285750" lvl="0" marL="285750" rtl="0" algn="l">
              <a:lnSpc>
                <a:spcPct val="100000"/>
              </a:lnSpc>
              <a:spcBef>
                <a:spcPts val="0"/>
              </a:spcBef>
              <a:spcAft>
                <a:spcPts val="0"/>
              </a:spcAft>
              <a:buSzPts val="1400"/>
              <a:buFont typeface="Arial"/>
              <a:buChar char="•"/>
            </a:pPr>
            <a:r>
              <a:rPr lang="en-US"/>
              <a:t>While our results clearly indicate that providing with additional knowledge can enhance the perceived fidelity, this effect may diminish entirely when the user has low trust in the LLM. It may also lessen when the user has limited curiosity about the problem for which the explanation is sought. </a:t>
            </a:r>
            <a:endParaRPr/>
          </a:p>
          <a:p>
            <a:pPr indent="-209550" lvl="0" marL="285750" rtl="0" algn="l">
              <a:lnSpc>
                <a:spcPct val="100000"/>
              </a:lnSpc>
              <a:spcBef>
                <a:spcPts val="0"/>
              </a:spcBef>
              <a:spcAft>
                <a:spcPts val="0"/>
              </a:spcAft>
              <a:buClr>
                <a:schemeClr val="dk1"/>
              </a:buClr>
              <a:buSzPts val="1200"/>
              <a:buFont typeface="Arial"/>
              <a:buNone/>
            </a:pPr>
            <a:r>
              <a:t/>
            </a:r>
            <a:endParaRPr/>
          </a:p>
        </p:txBody>
      </p:sp>
      <p:sp>
        <p:nvSpPr>
          <p:cNvPr id="1464" name="Google Shape;14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5" name="Google Shape;147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p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5" name="Google Shape;1485;p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3" name="Google Shape;1493;p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2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3" name="Google Shape;1503;p2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0" name="Google Shape;1510;p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p2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8" name="Google Shape;1518;p2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p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6" name="Google Shape;1526;p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2" name="Google Shape;1532;p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3" name="Google Shape;1543;p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p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2" name="Google Shape;1552;p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1" name="Google Shape;1561;p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1" name="Google Shape;1571;p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Missing digital skills, Infrastructure limitations, registration complexity, AI agent performance, information complexity/Missing language resources, difficulty to locate information, difficulty to follow/subscribe to topics, other</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2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9" name="Google Shape;1579;p2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p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1" name="Google Shape;1591;p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p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0" name="Google Shape;1600;p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1" name="Google Shape;161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2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9" name="Google Shape;1619;p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p2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1" name="Google Shape;1631;p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3" name="Google Shape;164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0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0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0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 name="Google Shape;18;p10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9" name="Google Shape;19;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4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1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148"/>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p1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0" name="Google Shape;80;p1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9" name="Shape 89"/>
        <p:cNvGrpSpPr/>
        <p:nvPr/>
      </p:nvGrpSpPr>
      <p:grpSpPr>
        <a:xfrm>
          <a:off x="0" y="0"/>
          <a:ext cx="0" cy="0"/>
          <a:chOff x="0" y="0"/>
          <a:chExt cx="0" cy="0"/>
        </a:xfrm>
      </p:grpSpPr>
      <p:sp>
        <p:nvSpPr>
          <p:cNvPr id="90" name="Google Shape;90;p105"/>
          <p:cNvSpPr/>
          <p:nvPr/>
        </p:nvSpPr>
        <p:spPr>
          <a:xfrm>
            <a:off x="5796401" y="3378954"/>
            <a:ext cx="6394567" cy="3479046"/>
          </a:xfrm>
          <a:custGeom>
            <a:rect b="b" l="l" r="r" t="t"/>
            <a:pathLst>
              <a:path extrusionOk="0" h="3479046" w="6394567">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 name="Google Shape;91;p105"/>
          <p:cNvSpPr txBox="1"/>
          <p:nvPr>
            <p:ph type="ctrTitle"/>
          </p:nvPr>
        </p:nvSpPr>
        <p:spPr>
          <a:xfrm>
            <a:off x="1066801" y="1122363"/>
            <a:ext cx="6211185" cy="2305246"/>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05"/>
          <p:cNvSpPr txBox="1"/>
          <p:nvPr>
            <p:ph idx="1" type="subTitle"/>
          </p:nvPr>
        </p:nvSpPr>
        <p:spPr>
          <a:xfrm>
            <a:off x="1066802" y="3549048"/>
            <a:ext cx="5029198" cy="1956278"/>
          </a:xfrm>
          <a:prstGeom prst="rect">
            <a:avLst/>
          </a:prstGeom>
          <a:noFill/>
          <a:ln>
            <a:noFill/>
          </a:ln>
        </p:spPr>
        <p:txBody>
          <a:bodyPr anchorCtr="0" anchor="t" bIns="45700" lIns="91425" spcFirstLastPara="1" rIns="91425" wrap="square" tIns="45700">
            <a:normAutofit/>
          </a:bodyPr>
          <a:lstStyle>
            <a:lvl1pPr lvl="0" algn="l">
              <a:lnSpc>
                <a:spcPct val="120000"/>
              </a:lnSpc>
              <a:spcBef>
                <a:spcPts val="1000"/>
              </a:spcBef>
              <a:spcAft>
                <a:spcPts val="0"/>
              </a:spcAft>
              <a:buClr>
                <a:schemeClr val="dk1"/>
              </a:buClr>
              <a:buSzPts val="2000"/>
              <a:buNone/>
              <a:defRPr sz="20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105"/>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05"/>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05"/>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06"/>
          <p:cNvSpPr txBox="1"/>
          <p:nvPr>
            <p:ph type="title"/>
          </p:nvPr>
        </p:nvSpPr>
        <p:spPr>
          <a:xfrm>
            <a:off x="1066800" y="936841"/>
            <a:ext cx="8886884"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06"/>
          <p:cNvSpPr txBox="1"/>
          <p:nvPr>
            <p:ph idx="1" type="body"/>
          </p:nvPr>
        </p:nvSpPr>
        <p:spPr>
          <a:xfrm>
            <a:off x="1069848" y="2139696"/>
            <a:ext cx="8883836" cy="367768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06"/>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06"/>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06"/>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49"/>
          <p:cNvSpPr/>
          <p:nvPr/>
        </p:nvSpPr>
        <p:spPr>
          <a:xfrm>
            <a:off x="6284115" y="3378954"/>
            <a:ext cx="5907885" cy="3479046"/>
          </a:xfrm>
          <a:custGeom>
            <a:rect b="b" l="l" r="r" t="t"/>
            <a:pathLst>
              <a:path extrusionOk="0" h="3479046" w="5907885">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23000">
                <a:schemeClr val="lt2"/>
              </a:gs>
              <a:gs pos="100000">
                <a:srgbClr val="56EAE3"/>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 name="Google Shape;104;p149"/>
          <p:cNvSpPr/>
          <p:nvPr/>
        </p:nvSpPr>
        <p:spPr>
          <a:xfrm rot="10800000">
            <a:off x="0" y="0"/>
            <a:ext cx="2923855" cy="1479128"/>
          </a:xfrm>
          <a:custGeom>
            <a:rect b="b" l="l" r="r" t="t"/>
            <a:pathLst>
              <a:path extrusionOk="0" h="1479128" w="2923855">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0">
                <a:schemeClr val="lt2"/>
              </a:gs>
              <a:gs pos="33000">
                <a:schemeClr val="lt2"/>
              </a:gs>
              <a:gs pos="100000">
                <a:srgbClr val="56EAE3"/>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 name="Google Shape;105;p149"/>
          <p:cNvSpPr txBox="1"/>
          <p:nvPr>
            <p:ph type="title"/>
          </p:nvPr>
        </p:nvSpPr>
        <p:spPr>
          <a:xfrm>
            <a:off x="1066800" y="1709738"/>
            <a:ext cx="6455434" cy="29812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49"/>
          <p:cNvSpPr txBox="1"/>
          <p:nvPr>
            <p:ph idx="1" type="body"/>
          </p:nvPr>
        </p:nvSpPr>
        <p:spPr>
          <a:xfrm>
            <a:off x="1066800" y="4759252"/>
            <a:ext cx="5397260" cy="95574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2000"/>
              <a:buNone/>
              <a:defRPr sz="2000">
                <a:solidFill>
                  <a:schemeClr val="dk1"/>
                </a:solidFill>
              </a:defRPr>
            </a:lvl1pPr>
            <a:lvl2pPr indent="-228600" lvl="1" marL="914400" algn="l">
              <a:lnSpc>
                <a:spcPct val="120000"/>
              </a:lnSpc>
              <a:spcBef>
                <a:spcPts val="500"/>
              </a:spcBef>
              <a:spcAft>
                <a:spcPts val="0"/>
              </a:spcAft>
              <a:buClr>
                <a:srgbClr val="888888"/>
              </a:buClr>
              <a:buSzPts val="2000"/>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7" name="Google Shape;107;p149"/>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49"/>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49"/>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sp>
        <p:nvSpPr>
          <p:cNvPr id="111" name="Google Shape;111;p150"/>
          <p:cNvSpPr txBox="1"/>
          <p:nvPr>
            <p:ph type="title"/>
          </p:nvPr>
        </p:nvSpPr>
        <p:spPr>
          <a:xfrm>
            <a:off x="1066799" y="936841"/>
            <a:ext cx="10092477"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50"/>
          <p:cNvSpPr txBox="1"/>
          <p:nvPr>
            <p:ph idx="1" type="body"/>
          </p:nvPr>
        </p:nvSpPr>
        <p:spPr>
          <a:xfrm>
            <a:off x="1066800" y="2117341"/>
            <a:ext cx="4809482" cy="376012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50"/>
          <p:cNvSpPr txBox="1"/>
          <p:nvPr>
            <p:ph idx="2" type="body"/>
          </p:nvPr>
        </p:nvSpPr>
        <p:spPr>
          <a:xfrm>
            <a:off x="6349795" y="2117341"/>
            <a:ext cx="4809482" cy="376012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50"/>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50"/>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50"/>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7" name="Shape 117"/>
        <p:cNvGrpSpPr/>
        <p:nvPr/>
      </p:nvGrpSpPr>
      <p:grpSpPr>
        <a:xfrm>
          <a:off x="0" y="0"/>
          <a:ext cx="0" cy="0"/>
          <a:chOff x="0" y="0"/>
          <a:chExt cx="0" cy="0"/>
        </a:xfrm>
      </p:grpSpPr>
      <p:sp>
        <p:nvSpPr>
          <p:cNvPr id="118" name="Google Shape;118;p151"/>
          <p:cNvSpPr txBox="1"/>
          <p:nvPr>
            <p:ph type="title"/>
          </p:nvPr>
        </p:nvSpPr>
        <p:spPr>
          <a:xfrm>
            <a:off x="1066800" y="963283"/>
            <a:ext cx="10096500" cy="91600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51"/>
          <p:cNvSpPr txBox="1"/>
          <p:nvPr>
            <p:ph idx="1" type="body"/>
          </p:nvPr>
        </p:nvSpPr>
        <p:spPr>
          <a:xfrm>
            <a:off x="1066801" y="1879287"/>
            <a:ext cx="4739628" cy="582117"/>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1400"/>
              <a:buNone/>
              <a:defRPr b="1" sz="1400" cap="none"/>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51"/>
          <p:cNvSpPr txBox="1"/>
          <p:nvPr>
            <p:ph idx="2" type="body"/>
          </p:nvPr>
        </p:nvSpPr>
        <p:spPr>
          <a:xfrm>
            <a:off x="1066801" y="2505075"/>
            <a:ext cx="4739628" cy="338964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51"/>
          <p:cNvSpPr txBox="1"/>
          <p:nvPr>
            <p:ph idx="3" type="body"/>
          </p:nvPr>
        </p:nvSpPr>
        <p:spPr>
          <a:xfrm>
            <a:off x="6400330" y="1879287"/>
            <a:ext cx="4762970" cy="582117"/>
          </a:xfrm>
          <a:prstGeom prst="rect">
            <a:avLst/>
          </a:prstGeom>
          <a:noFill/>
          <a:ln>
            <a:noFill/>
          </a:ln>
        </p:spPr>
        <p:txBody>
          <a:bodyPr anchorCtr="0" anchor="b" bIns="45700" lIns="91425" spcFirstLastPara="1" rIns="91425" wrap="square" tIns="45700">
            <a:noAutofit/>
          </a:bodyPr>
          <a:lstStyle>
            <a:lvl1pPr indent="-228600" lvl="0" marL="457200" algn="l">
              <a:lnSpc>
                <a:spcPct val="120000"/>
              </a:lnSpc>
              <a:spcBef>
                <a:spcPts val="1000"/>
              </a:spcBef>
              <a:spcAft>
                <a:spcPts val="0"/>
              </a:spcAft>
              <a:buClr>
                <a:schemeClr val="dk1"/>
              </a:buClr>
              <a:buSzPts val="1400"/>
              <a:buNone/>
              <a:defRPr b="1" sz="1400" cap="none"/>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51"/>
          <p:cNvSpPr txBox="1"/>
          <p:nvPr>
            <p:ph idx="4" type="body"/>
          </p:nvPr>
        </p:nvSpPr>
        <p:spPr>
          <a:xfrm>
            <a:off x="6400330" y="2505075"/>
            <a:ext cx="4762970" cy="338964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51"/>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51"/>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51"/>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152"/>
          <p:cNvSpPr txBox="1"/>
          <p:nvPr>
            <p:ph type="title"/>
          </p:nvPr>
        </p:nvSpPr>
        <p:spPr>
          <a:xfrm>
            <a:off x="1066800" y="1357223"/>
            <a:ext cx="8886884" cy="1043078"/>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152"/>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52"/>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52"/>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153"/>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53"/>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53"/>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154"/>
          <p:cNvSpPr txBox="1"/>
          <p:nvPr>
            <p:ph type="title"/>
          </p:nvPr>
        </p:nvSpPr>
        <p:spPr>
          <a:xfrm>
            <a:off x="1066800" y="770626"/>
            <a:ext cx="3705225" cy="12867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54"/>
          <p:cNvSpPr txBox="1"/>
          <p:nvPr>
            <p:ph idx="1" type="body"/>
          </p:nvPr>
        </p:nvSpPr>
        <p:spPr>
          <a:xfrm>
            <a:off x="5183188" y="1075426"/>
            <a:ext cx="5980112" cy="4768371"/>
          </a:xfrm>
          <a:prstGeom prst="rect">
            <a:avLst/>
          </a:prstGeom>
          <a:noFill/>
          <a:ln>
            <a:noFill/>
          </a:ln>
        </p:spPr>
        <p:txBody>
          <a:bodyPr anchorCtr="0" anchor="t" bIns="45700" lIns="91425" spcFirstLastPara="1" rIns="91425" wrap="square" tIns="45700">
            <a:normAutofit/>
          </a:bodyPr>
          <a:lstStyle>
            <a:lvl1pPr indent="-431800" lvl="0" marL="457200" algn="l">
              <a:lnSpc>
                <a:spcPct val="120000"/>
              </a:lnSpc>
              <a:spcBef>
                <a:spcPts val="1000"/>
              </a:spcBef>
              <a:spcAft>
                <a:spcPts val="0"/>
              </a:spcAft>
              <a:buClr>
                <a:schemeClr val="dk1"/>
              </a:buClr>
              <a:buSzPts val="3200"/>
              <a:buChar char="•"/>
              <a:defRPr sz="3200"/>
            </a:lvl1pPr>
            <a:lvl2pPr indent="-406400" lvl="1" marL="914400" algn="l">
              <a:lnSpc>
                <a:spcPct val="120000"/>
              </a:lnSpc>
              <a:spcBef>
                <a:spcPts val="500"/>
              </a:spcBef>
              <a:spcAft>
                <a:spcPts val="0"/>
              </a:spcAft>
              <a:buClr>
                <a:schemeClr val="dk1"/>
              </a:buClr>
              <a:buSzPts val="2800"/>
              <a:buChar char="–"/>
              <a:defRPr sz="2800"/>
            </a:lvl2pPr>
            <a:lvl3pPr indent="-381000" lvl="2" marL="1371600" algn="l">
              <a:lnSpc>
                <a:spcPct val="120000"/>
              </a:lnSpc>
              <a:spcBef>
                <a:spcPts val="500"/>
              </a:spcBef>
              <a:spcAft>
                <a:spcPts val="0"/>
              </a:spcAft>
              <a:buClr>
                <a:schemeClr val="dk1"/>
              </a:buClr>
              <a:buSzPts val="2400"/>
              <a:buChar char="•"/>
              <a:defRPr sz="2400"/>
            </a:lvl3pPr>
            <a:lvl4pPr indent="-355600" lvl="3" marL="1828800" algn="l">
              <a:lnSpc>
                <a:spcPct val="120000"/>
              </a:lnSpc>
              <a:spcBef>
                <a:spcPts val="500"/>
              </a:spcBef>
              <a:spcAft>
                <a:spcPts val="0"/>
              </a:spcAft>
              <a:buClr>
                <a:schemeClr val="dk1"/>
              </a:buClr>
              <a:buSzPts val="2000"/>
              <a:buChar char="–"/>
              <a:defRPr sz="2000"/>
            </a:lvl4pPr>
            <a:lvl5pPr indent="-355600" lvl="4" marL="2286000" algn="l">
              <a:lnSpc>
                <a:spcPct val="12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8" name="Google Shape;138;p154"/>
          <p:cNvSpPr txBox="1"/>
          <p:nvPr>
            <p:ph idx="2" type="body"/>
          </p:nvPr>
        </p:nvSpPr>
        <p:spPr>
          <a:xfrm>
            <a:off x="1066800" y="2057400"/>
            <a:ext cx="3705225"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9" name="Google Shape;139;p154"/>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154"/>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54"/>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pic>
        <p:nvPicPr>
          <p:cNvPr id="23" name="Google Shape;23;p103"/>
          <p:cNvPicPr preferRelativeResize="0"/>
          <p:nvPr/>
        </p:nvPicPr>
        <p:blipFill rotWithShape="1">
          <a:blip r:embed="rId2">
            <a:alphaModFix/>
          </a:blip>
          <a:srcRect b="1590" l="0" r="0" t="89419"/>
          <a:stretch/>
        </p:blipFill>
        <p:spPr>
          <a:xfrm>
            <a:off x="0" y="6241408"/>
            <a:ext cx="12192000" cy="616591"/>
          </a:xfrm>
          <a:prstGeom prst="rect">
            <a:avLst/>
          </a:prstGeom>
          <a:noFill/>
          <a:ln>
            <a:noFill/>
          </a:ln>
        </p:spPr>
      </p:pic>
      <p:pic>
        <p:nvPicPr>
          <p:cNvPr id="24" name="Google Shape;24;p103"/>
          <p:cNvPicPr preferRelativeResize="0"/>
          <p:nvPr/>
        </p:nvPicPr>
        <p:blipFill rotWithShape="1">
          <a:blip r:embed="rId2">
            <a:alphaModFix/>
          </a:blip>
          <a:srcRect b="10785" l="6949" r="26071" t="85789"/>
          <a:stretch/>
        </p:blipFill>
        <p:spPr>
          <a:xfrm>
            <a:off x="0" y="0"/>
            <a:ext cx="12192000" cy="385893"/>
          </a:xfrm>
          <a:prstGeom prst="rect">
            <a:avLst/>
          </a:prstGeom>
          <a:noFill/>
          <a:ln>
            <a:noFill/>
          </a:ln>
        </p:spPr>
      </p:pic>
      <p:sp>
        <p:nvSpPr>
          <p:cNvPr id="25" name="Google Shape;25;p103"/>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155"/>
          <p:cNvSpPr txBox="1"/>
          <p:nvPr>
            <p:ph type="title"/>
          </p:nvPr>
        </p:nvSpPr>
        <p:spPr>
          <a:xfrm>
            <a:off x="1066800" y="782128"/>
            <a:ext cx="3705225" cy="127527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55"/>
          <p:cNvSpPr/>
          <p:nvPr>
            <p:ph idx="2" type="pic"/>
          </p:nvPr>
        </p:nvSpPr>
        <p:spPr>
          <a:xfrm>
            <a:off x="5183188" y="1143000"/>
            <a:ext cx="5980112" cy="4572000"/>
          </a:xfrm>
          <a:prstGeom prst="rect">
            <a:avLst/>
          </a:prstGeom>
          <a:noFill/>
          <a:ln>
            <a:noFill/>
          </a:ln>
        </p:spPr>
      </p:sp>
      <p:sp>
        <p:nvSpPr>
          <p:cNvPr id="145" name="Google Shape;145;p155"/>
          <p:cNvSpPr txBox="1"/>
          <p:nvPr>
            <p:ph idx="1" type="body"/>
          </p:nvPr>
        </p:nvSpPr>
        <p:spPr>
          <a:xfrm>
            <a:off x="1066800" y="2057400"/>
            <a:ext cx="3705225" cy="3657600"/>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 name="Google Shape;146;p155"/>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55"/>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55"/>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156"/>
          <p:cNvSpPr txBox="1"/>
          <p:nvPr>
            <p:ph type="title"/>
          </p:nvPr>
        </p:nvSpPr>
        <p:spPr>
          <a:xfrm>
            <a:off x="1066800" y="936841"/>
            <a:ext cx="10239338" cy="95366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56"/>
          <p:cNvSpPr txBox="1"/>
          <p:nvPr>
            <p:ph idx="1" type="body"/>
          </p:nvPr>
        </p:nvSpPr>
        <p:spPr>
          <a:xfrm rot="5400000">
            <a:off x="4350676" y="-1141132"/>
            <a:ext cx="3677683" cy="1023933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156"/>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56"/>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56"/>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157"/>
          <p:cNvSpPr txBox="1"/>
          <p:nvPr>
            <p:ph type="title"/>
          </p:nvPr>
        </p:nvSpPr>
        <p:spPr>
          <a:xfrm rot="5400000">
            <a:off x="7782463" y="2143664"/>
            <a:ext cx="4633823" cy="25088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57"/>
          <p:cNvSpPr txBox="1"/>
          <p:nvPr>
            <p:ph idx="1" type="body"/>
          </p:nvPr>
        </p:nvSpPr>
        <p:spPr>
          <a:xfrm rot="5400000">
            <a:off x="2502739" y="-354761"/>
            <a:ext cx="4633823" cy="750570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157"/>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57"/>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57"/>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p27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7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7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279"/>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79"/>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sz="2133"/>
            </a:lvl1pPr>
            <a:lvl2pPr indent="-347154" lvl="1" marL="914400" algn="l">
              <a:spcBef>
                <a:spcPts val="373"/>
              </a:spcBef>
              <a:spcAft>
                <a:spcPts val="0"/>
              </a:spcAft>
              <a:buClr>
                <a:schemeClr val="dk1"/>
              </a:buClr>
              <a:buSzPts val="1867"/>
              <a:buChar char="–"/>
              <a:defRPr sz="1867"/>
            </a:lvl2pPr>
            <a:lvl3pPr indent="-330200" lvl="2" marL="1371600" algn="l">
              <a:spcBef>
                <a:spcPts val="320"/>
              </a:spcBef>
              <a:spcAft>
                <a:spcPts val="0"/>
              </a:spcAft>
              <a:buClr>
                <a:schemeClr val="dk1"/>
              </a:buClr>
              <a:buSzPts val="1600"/>
              <a:buChar char="•"/>
              <a:defRPr sz="1600"/>
            </a:lvl3pPr>
            <a:lvl4pPr indent="-313245" lvl="3" marL="1828800" algn="l">
              <a:spcBef>
                <a:spcPts val="267"/>
              </a:spcBef>
              <a:spcAft>
                <a:spcPts val="0"/>
              </a:spcAft>
              <a:buClr>
                <a:schemeClr val="dk1"/>
              </a:buClr>
              <a:buSzPts val="1333"/>
              <a:buChar char="–"/>
              <a:defRPr sz="1333"/>
            </a:lvl4pPr>
            <a:lvl5pPr indent="-313245" lvl="4" marL="2286000" algn="l">
              <a:spcBef>
                <a:spcPts val="267"/>
              </a:spcBef>
              <a:spcAft>
                <a:spcPts val="0"/>
              </a:spcAft>
              <a:buClr>
                <a:schemeClr val="dk1"/>
              </a:buClr>
              <a:buSzPts val="1333"/>
              <a:buChar char="»"/>
              <a:defRPr sz="1333"/>
            </a:lvl5pPr>
            <a:lvl6pPr indent="-313245" lvl="5" marL="2743200" algn="l">
              <a:spcBef>
                <a:spcPts val="267"/>
              </a:spcBef>
              <a:spcAft>
                <a:spcPts val="0"/>
              </a:spcAft>
              <a:buClr>
                <a:schemeClr val="dk1"/>
              </a:buClr>
              <a:buSzPts val="1333"/>
              <a:buChar char="•"/>
              <a:defRPr sz="1333"/>
            </a:lvl6pPr>
            <a:lvl7pPr indent="-313245" lvl="6" marL="3200400" algn="l">
              <a:spcBef>
                <a:spcPts val="267"/>
              </a:spcBef>
              <a:spcAft>
                <a:spcPts val="0"/>
              </a:spcAft>
              <a:buClr>
                <a:schemeClr val="dk1"/>
              </a:buClr>
              <a:buSzPts val="1333"/>
              <a:buChar char="•"/>
              <a:defRPr sz="1333"/>
            </a:lvl7pPr>
            <a:lvl8pPr indent="-313245" lvl="7" marL="3657600" algn="l">
              <a:spcBef>
                <a:spcPts val="267"/>
              </a:spcBef>
              <a:spcAft>
                <a:spcPts val="0"/>
              </a:spcAft>
              <a:buClr>
                <a:schemeClr val="dk1"/>
              </a:buClr>
              <a:buSzPts val="1333"/>
              <a:buChar char="•"/>
              <a:defRPr sz="1333"/>
            </a:lvl8pPr>
            <a:lvl9pPr indent="-313245" lvl="8" marL="4114800" algn="l">
              <a:spcBef>
                <a:spcPts val="267"/>
              </a:spcBef>
              <a:spcAft>
                <a:spcPts val="0"/>
              </a:spcAft>
              <a:buClr>
                <a:schemeClr val="dk1"/>
              </a:buClr>
              <a:buSzPts val="1333"/>
              <a:buChar char="•"/>
              <a:defRPr sz="1333"/>
            </a:lvl9pPr>
          </a:lstStyle>
          <a:p/>
        </p:txBody>
      </p:sp>
      <p:sp>
        <p:nvSpPr>
          <p:cNvPr id="177" name="Google Shape;177;p279"/>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178" name="Google Shape;178;p27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27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27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81" name="Shape 181"/>
        <p:cNvGrpSpPr/>
        <p:nvPr/>
      </p:nvGrpSpPr>
      <p:grpSpPr>
        <a:xfrm>
          <a:off x="0" y="0"/>
          <a:ext cx="0" cy="0"/>
          <a:chOff x="0" y="0"/>
          <a:chExt cx="0" cy="0"/>
        </a:xfrm>
      </p:grpSpPr>
      <p:sp>
        <p:nvSpPr>
          <p:cNvPr id="182" name="Google Shape;182;p280"/>
          <p:cNvSpPr txBox="1"/>
          <p:nvPr>
            <p:ph type="ctrTitle"/>
          </p:nvPr>
        </p:nvSpPr>
        <p:spPr>
          <a:xfrm>
            <a:off x="829497" y="1149708"/>
            <a:ext cx="10521480" cy="2219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4200"/>
              <a:buFont typeface="Montserrat"/>
              <a:buNone/>
              <a:defRPr b="1" sz="4800">
                <a:latin typeface="Montserrat"/>
                <a:ea typeface="Montserrat"/>
                <a:cs typeface="Montserrat"/>
                <a:sym typeface="Montserrat"/>
              </a:defRPr>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p:txBody>
      </p:sp>
      <p:sp>
        <p:nvSpPr>
          <p:cNvPr id="183" name="Google Shape;183;p280"/>
          <p:cNvSpPr txBox="1"/>
          <p:nvPr>
            <p:ph idx="1" type="subTitle"/>
          </p:nvPr>
        </p:nvSpPr>
        <p:spPr>
          <a:xfrm>
            <a:off x="829733" y="3541764"/>
            <a:ext cx="10521480" cy="7216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Clr>
                <a:schemeClr val="dk1"/>
              </a:buClr>
              <a:buSzPts val="1600"/>
              <a:buNone/>
              <a:defRPr sz="1867">
                <a:latin typeface="Calibri"/>
                <a:ea typeface="Calibri"/>
                <a:cs typeface="Calibri"/>
                <a:sym typeface="Calibri"/>
              </a:defRPr>
            </a:lvl1pPr>
            <a:lvl2pPr lvl="1" algn="l">
              <a:lnSpc>
                <a:spcPct val="100000"/>
              </a:lnSpc>
              <a:spcBef>
                <a:spcPts val="0"/>
              </a:spcBef>
              <a:spcAft>
                <a:spcPts val="0"/>
              </a:spcAft>
              <a:buClr>
                <a:schemeClr val="dk1"/>
              </a:buClr>
              <a:buSzPts val="1600"/>
              <a:buNone/>
              <a:defRPr sz="2133"/>
            </a:lvl2pPr>
            <a:lvl3pPr lvl="2" algn="l">
              <a:lnSpc>
                <a:spcPct val="100000"/>
              </a:lnSpc>
              <a:spcBef>
                <a:spcPts val="0"/>
              </a:spcBef>
              <a:spcAft>
                <a:spcPts val="0"/>
              </a:spcAft>
              <a:buClr>
                <a:schemeClr val="dk1"/>
              </a:buClr>
              <a:buSzPts val="1600"/>
              <a:buNone/>
              <a:defRPr sz="2133"/>
            </a:lvl3pPr>
            <a:lvl4pPr lvl="3" algn="l">
              <a:lnSpc>
                <a:spcPct val="100000"/>
              </a:lnSpc>
              <a:spcBef>
                <a:spcPts val="0"/>
              </a:spcBef>
              <a:spcAft>
                <a:spcPts val="0"/>
              </a:spcAft>
              <a:buClr>
                <a:schemeClr val="dk1"/>
              </a:buClr>
              <a:buSzPts val="1600"/>
              <a:buNone/>
              <a:defRPr sz="2133"/>
            </a:lvl4pPr>
            <a:lvl5pPr lvl="4" algn="l">
              <a:lnSpc>
                <a:spcPct val="100000"/>
              </a:lnSpc>
              <a:spcBef>
                <a:spcPts val="0"/>
              </a:spcBef>
              <a:spcAft>
                <a:spcPts val="0"/>
              </a:spcAft>
              <a:buClr>
                <a:schemeClr val="dk1"/>
              </a:buClr>
              <a:buSzPts val="1600"/>
              <a:buNone/>
              <a:defRPr sz="2133"/>
            </a:lvl5pPr>
            <a:lvl6pPr lvl="5" algn="l">
              <a:lnSpc>
                <a:spcPct val="100000"/>
              </a:lnSpc>
              <a:spcBef>
                <a:spcPts val="0"/>
              </a:spcBef>
              <a:spcAft>
                <a:spcPts val="0"/>
              </a:spcAft>
              <a:buClr>
                <a:schemeClr val="dk1"/>
              </a:buClr>
              <a:buSzPts val="1600"/>
              <a:buNone/>
              <a:defRPr sz="2133"/>
            </a:lvl6pPr>
            <a:lvl7pPr lvl="6" algn="l">
              <a:lnSpc>
                <a:spcPct val="100000"/>
              </a:lnSpc>
              <a:spcBef>
                <a:spcPts val="0"/>
              </a:spcBef>
              <a:spcAft>
                <a:spcPts val="0"/>
              </a:spcAft>
              <a:buClr>
                <a:schemeClr val="dk1"/>
              </a:buClr>
              <a:buSzPts val="1600"/>
              <a:buNone/>
              <a:defRPr sz="2133"/>
            </a:lvl7pPr>
            <a:lvl8pPr lvl="7" algn="l">
              <a:lnSpc>
                <a:spcPct val="100000"/>
              </a:lnSpc>
              <a:spcBef>
                <a:spcPts val="0"/>
              </a:spcBef>
              <a:spcAft>
                <a:spcPts val="0"/>
              </a:spcAft>
              <a:buClr>
                <a:schemeClr val="dk1"/>
              </a:buClr>
              <a:buSzPts val="1600"/>
              <a:buNone/>
              <a:defRPr sz="2133"/>
            </a:lvl8pPr>
            <a:lvl9pPr lvl="8" algn="l">
              <a:lnSpc>
                <a:spcPct val="100000"/>
              </a:lnSpc>
              <a:spcBef>
                <a:spcPts val="0"/>
              </a:spcBef>
              <a:spcAft>
                <a:spcPts val="0"/>
              </a:spcAft>
              <a:buClr>
                <a:schemeClr val="dk1"/>
              </a:buClr>
              <a:buSzPts val="1600"/>
              <a:buNone/>
              <a:defRPr sz="2133"/>
            </a:lvl9pPr>
          </a:lstStyle>
          <a:p/>
        </p:txBody>
      </p:sp>
      <p:sp>
        <p:nvSpPr>
          <p:cNvPr id="184" name="Google Shape;184;p280"/>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1pPr>
            <a:lvl2pPr indent="0" lvl="1"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2pPr>
            <a:lvl3pPr indent="0" lvl="2"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3pPr>
            <a:lvl4pPr indent="0" lvl="3"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4pPr>
            <a:lvl5pPr indent="0" lvl="4"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5pPr>
            <a:lvl6pPr indent="0" lvl="5"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6pPr>
            <a:lvl7pPr indent="0" lvl="6"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7pPr>
            <a:lvl8pPr indent="0" lvl="7"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8pPr>
            <a:lvl9pPr indent="0" lvl="8" marL="0" algn="r">
              <a:lnSpc>
                <a:spcPct val="100000"/>
              </a:lnSpc>
              <a:spcBef>
                <a:spcPts val="0"/>
              </a:spcBef>
              <a:spcAft>
                <a:spcPts val="0"/>
              </a:spcAft>
              <a:buSzPts val="1200"/>
              <a:buNone/>
              <a:defRPr b="1" i="0" sz="1200" u="none" cap="none" strike="noStrike">
                <a:solidFill>
                  <a:schemeClr val="dk2"/>
                </a:solidFill>
                <a:latin typeface="Montserrat ExtraBold"/>
                <a:ea typeface="Montserrat ExtraBold"/>
                <a:cs typeface="Montserrat ExtraBold"/>
                <a:sym typeface="Montserrat ExtraBo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s">
  <p:cSld name="Instructions">
    <p:spTree>
      <p:nvGrpSpPr>
        <p:cNvPr id="185" name="Shape 185"/>
        <p:cNvGrpSpPr/>
        <p:nvPr/>
      </p:nvGrpSpPr>
      <p:grpSpPr>
        <a:xfrm>
          <a:off x="0" y="0"/>
          <a:ext cx="0" cy="0"/>
          <a:chOff x="0" y="0"/>
          <a:chExt cx="0" cy="0"/>
        </a:xfrm>
      </p:grpSpPr>
      <p:sp>
        <p:nvSpPr>
          <p:cNvPr id="186" name="Google Shape;186;p281"/>
          <p:cNvSpPr txBox="1"/>
          <p:nvPr>
            <p:ph type="title"/>
          </p:nvPr>
        </p:nvSpPr>
        <p:spPr>
          <a:xfrm>
            <a:off x="457200" y="914400"/>
            <a:ext cx="7467601" cy="1572768"/>
          </a:xfrm>
          <a:prstGeom prst="rect">
            <a:avLst/>
          </a:prstGeom>
          <a:noFill/>
          <a:ln>
            <a:noFill/>
          </a:ln>
        </p:spPr>
        <p:txBody>
          <a:bodyPr anchorCtr="0" anchor="ctr" bIns="45700" lIns="91425" spcFirstLastPara="1" rIns="91425" wrap="square" tIns="45700">
            <a:normAutofit/>
          </a:bodyPr>
          <a:lstStyle>
            <a:lvl1pPr lvl="0" algn="ctr">
              <a:lnSpc>
                <a:spcPct val="156836"/>
              </a:lnSpc>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81"/>
          <p:cNvSpPr txBox="1"/>
          <p:nvPr>
            <p:ph idx="1" type="body"/>
          </p:nvPr>
        </p:nvSpPr>
        <p:spPr>
          <a:xfrm>
            <a:off x="457200" y="2540000"/>
            <a:ext cx="6591300" cy="3403600"/>
          </a:xfrm>
          <a:prstGeom prst="rect">
            <a:avLst/>
          </a:prstGeom>
          <a:noFill/>
          <a:ln>
            <a:noFill/>
          </a:ln>
        </p:spPr>
        <p:txBody>
          <a:bodyPr anchorCtr="0" anchor="t" bIns="45700" lIns="91425" spcFirstLastPara="1" rIns="91425" wrap="square" tIns="45700">
            <a:normAutofit/>
          </a:bodyPr>
          <a:lstStyle>
            <a:lvl1pPr indent="-342900" lvl="0" marL="457200" algn="l">
              <a:lnSpc>
                <a:spcPct val="166666"/>
              </a:lnSpc>
              <a:spcBef>
                <a:spcPts val="0"/>
              </a:spcBef>
              <a:spcAft>
                <a:spcPts val="0"/>
              </a:spcAft>
              <a:buClr>
                <a:schemeClr val="dk1"/>
              </a:buClr>
              <a:buSzPts val="1800"/>
              <a:buFont typeface="Calibri"/>
              <a:buAutoNum type="arabicPeriod"/>
              <a:defRPr sz="1800"/>
            </a:lvl1pPr>
            <a:lvl2pPr indent="-228600" lvl="1" marL="914400" algn="l">
              <a:spcBef>
                <a:spcPts val="480"/>
              </a:spcBef>
              <a:spcAft>
                <a:spcPts val="0"/>
              </a:spcAft>
              <a:buClr>
                <a:schemeClr val="dk1"/>
              </a:buClr>
              <a:buSzPts val="2400"/>
              <a:buNone/>
              <a:defRPr sz="2400"/>
            </a:lvl2pPr>
            <a:lvl3pPr indent="-228600" lvl="2" marL="1371600" algn="l">
              <a:spcBef>
                <a:spcPts val="480"/>
              </a:spcBef>
              <a:spcAft>
                <a:spcPts val="0"/>
              </a:spcAft>
              <a:buClr>
                <a:schemeClr val="dk1"/>
              </a:buClr>
              <a:buSzPts val="2400"/>
              <a:buNone/>
              <a:defRPr sz="2400"/>
            </a:lvl3pPr>
            <a:lvl4pPr indent="-228600" lvl="3" marL="1828800" algn="l">
              <a:spcBef>
                <a:spcPts val="480"/>
              </a:spcBef>
              <a:spcAft>
                <a:spcPts val="0"/>
              </a:spcAft>
              <a:buClr>
                <a:schemeClr val="dk1"/>
              </a:buClr>
              <a:buSzPts val="2400"/>
              <a:buNone/>
              <a:defRPr sz="2400"/>
            </a:lvl4pPr>
            <a:lvl5pPr indent="-228600" lvl="4" marL="2286000" algn="l">
              <a:spcBef>
                <a:spcPts val="480"/>
              </a:spcBef>
              <a:spcAft>
                <a:spcPts val="0"/>
              </a:spcAft>
              <a:buClr>
                <a:schemeClr val="dk1"/>
              </a:buClr>
              <a:buSzPts val="2400"/>
              <a:buNone/>
              <a:defRPr sz="24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8" name="Google Shape;188;p281"/>
          <p:cNvSpPr/>
          <p:nvPr>
            <p:ph idx="2" type="pic"/>
          </p:nvPr>
        </p:nvSpPr>
        <p:spPr>
          <a:xfrm>
            <a:off x="8115300" y="1384300"/>
            <a:ext cx="3410712" cy="4572000"/>
          </a:xfrm>
          <a:prstGeom prst="roundRect">
            <a:avLst>
              <a:gd fmla="val 2543" name="adj"/>
            </a:avLst>
          </a:prstGeom>
          <a:noFill/>
          <a:ln>
            <a:noFill/>
          </a:ln>
        </p:spPr>
      </p:sp>
    </p:spTree>
  </p:cSld>
  <p:clrMapOvr>
    <a:masterClrMapping/>
  </p:clrMapOvr>
  <p:extLst>
    <p:ext uri="{DCECCB84-F9BA-43D5-87BE-67443E8EF086}">
      <p15:sldGuideLst>
        <p15:guide id="1" orient="horz" pos="1032">
          <p15:clr>
            <a:srgbClr val="FBAE40"/>
          </p15:clr>
        </p15:guide>
        <p15:guide id="2"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9" name="Shape 189"/>
        <p:cNvGrpSpPr/>
        <p:nvPr/>
      </p:nvGrpSpPr>
      <p:grpSpPr>
        <a:xfrm>
          <a:off x="0" y="0"/>
          <a:ext cx="0" cy="0"/>
          <a:chOff x="0" y="0"/>
          <a:chExt cx="0" cy="0"/>
        </a:xfrm>
      </p:grpSpPr>
      <p:sp>
        <p:nvSpPr>
          <p:cNvPr id="190" name="Google Shape;190;p28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1" name="Google Shape;191;p282"/>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2" name="Google Shape;192;p28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28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28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ersive palette Balancing Act">
  <p:cSld name="Immersive palette Balancing Act">
    <p:bg>
      <p:bgPr>
        <a:solidFill>
          <a:schemeClr val="accent5"/>
        </a:solidFill>
      </p:bgPr>
    </p:bg>
    <p:spTree>
      <p:nvGrpSpPr>
        <p:cNvPr id="195" name="Shape 195"/>
        <p:cNvGrpSpPr/>
        <p:nvPr/>
      </p:nvGrpSpPr>
      <p:grpSpPr>
        <a:xfrm>
          <a:off x="0" y="0"/>
          <a:ext cx="0" cy="0"/>
          <a:chOff x="0" y="0"/>
          <a:chExt cx="0" cy="0"/>
        </a:xfrm>
      </p:grpSpPr>
      <p:sp>
        <p:nvSpPr>
          <p:cNvPr id="196" name="Google Shape;196;p283"/>
          <p:cNvSpPr/>
          <p:nvPr/>
        </p:nvSpPr>
        <p:spPr>
          <a:xfrm>
            <a:off x="0" y="2400300"/>
            <a:ext cx="4267200" cy="4457700"/>
          </a:xfrm>
          <a:prstGeom prst="rect">
            <a:avLst/>
          </a:prstGeom>
          <a:solidFill>
            <a:srgbClr val="D2938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7" name="Google Shape;197;p283"/>
          <p:cNvSpPr txBox="1"/>
          <p:nvPr>
            <p:ph type="title"/>
          </p:nvPr>
        </p:nvSpPr>
        <p:spPr>
          <a:xfrm>
            <a:off x="457200" y="1399032"/>
            <a:ext cx="3619501" cy="877824"/>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2933"/>
              <a:buFont typeface="Calibri"/>
              <a:buNone/>
              <a:defRPr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283"/>
          <p:cNvSpPr txBox="1"/>
          <p:nvPr>
            <p:ph idx="1" type="body"/>
          </p:nvPr>
        </p:nvSpPr>
        <p:spPr>
          <a:xfrm>
            <a:off x="457200" y="2779776"/>
            <a:ext cx="3465576" cy="3255264"/>
          </a:xfrm>
          <a:prstGeom prst="rect">
            <a:avLst/>
          </a:prstGeom>
          <a:noFill/>
          <a:ln>
            <a:noFill/>
          </a:ln>
        </p:spPr>
        <p:txBody>
          <a:bodyPr anchorCtr="0" anchor="t" bIns="45700" lIns="91425" spcFirstLastPara="1" rIns="91425" wrap="square" tIns="45700">
            <a:normAutofit/>
          </a:bodyPr>
          <a:lstStyle>
            <a:lvl1pPr indent="-228600" lvl="0" marL="457200" algn="l">
              <a:lnSpc>
                <a:spcPct val="166666"/>
              </a:lnSpc>
              <a:spcBef>
                <a:spcPts val="0"/>
              </a:spcBef>
              <a:spcAft>
                <a:spcPts val="0"/>
              </a:spcAft>
              <a:buClr>
                <a:schemeClr val="lt1"/>
              </a:buClr>
              <a:buSzPts val="1800"/>
              <a:buNone/>
              <a:defRPr sz="1800">
                <a:solidFill>
                  <a:schemeClr val="lt1"/>
                </a:solidFill>
              </a:defRPr>
            </a:lvl1pPr>
            <a:lvl2pPr indent="-228600" lvl="1" marL="914400" algn="l">
              <a:spcBef>
                <a:spcPts val="480"/>
              </a:spcBef>
              <a:spcAft>
                <a:spcPts val="0"/>
              </a:spcAft>
              <a:buClr>
                <a:schemeClr val="dk1"/>
              </a:buClr>
              <a:buSzPts val="2400"/>
              <a:buNone/>
              <a:defRPr sz="2400"/>
            </a:lvl2pPr>
            <a:lvl3pPr indent="-228600" lvl="2" marL="1371600" algn="l">
              <a:spcBef>
                <a:spcPts val="480"/>
              </a:spcBef>
              <a:spcAft>
                <a:spcPts val="0"/>
              </a:spcAft>
              <a:buClr>
                <a:schemeClr val="dk1"/>
              </a:buClr>
              <a:buSzPts val="2400"/>
              <a:buNone/>
              <a:defRPr sz="2400"/>
            </a:lvl3pPr>
            <a:lvl4pPr indent="-228600" lvl="3" marL="1828800" algn="l">
              <a:spcBef>
                <a:spcPts val="480"/>
              </a:spcBef>
              <a:spcAft>
                <a:spcPts val="0"/>
              </a:spcAft>
              <a:buClr>
                <a:schemeClr val="dk1"/>
              </a:buClr>
              <a:buSzPts val="2400"/>
              <a:buNone/>
              <a:defRPr sz="2400"/>
            </a:lvl4pPr>
            <a:lvl5pPr indent="-228600" lvl="4" marL="2286000" algn="l">
              <a:spcBef>
                <a:spcPts val="480"/>
              </a:spcBef>
              <a:spcAft>
                <a:spcPts val="0"/>
              </a:spcAft>
              <a:buClr>
                <a:schemeClr val="dk1"/>
              </a:buClr>
              <a:buSzPts val="2400"/>
              <a:buNone/>
              <a:defRPr sz="24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9" name="Google Shape;199;p283"/>
          <p:cNvSpPr/>
          <p:nvPr>
            <p:ph idx="2" type="pic"/>
          </p:nvPr>
        </p:nvSpPr>
        <p:spPr>
          <a:xfrm>
            <a:off x="4254500" y="0"/>
            <a:ext cx="7480300" cy="6858000"/>
          </a:xfrm>
          <a:prstGeom prst="rect">
            <a:avLst/>
          </a:prstGeom>
          <a:noFill/>
          <a:ln>
            <a:noFill/>
          </a:ln>
        </p:spPr>
      </p:sp>
      <p:sp>
        <p:nvSpPr>
          <p:cNvPr id="200" name="Google Shape;200;p283"/>
          <p:cNvSpPr/>
          <p:nvPr/>
        </p:nvSpPr>
        <p:spPr>
          <a:xfrm>
            <a:off x="11734800" y="4445000"/>
            <a:ext cx="457200" cy="2413000"/>
          </a:xfrm>
          <a:prstGeom prst="rect">
            <a:avLst/>
          </a:prstGeom>
          <a:solidFill>
            <a:srgbClr val="884C5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1" name="Google Shape;201;p283"/>
          <p:cNvSpPr/>
          <p:nvPr/>
        </p:nvSpPr>
        <p:spPr>
          <a:xfrm>
            <a:off x="11734800" y="0"/>
            <a:ext cx="457200" cy="4462272"/>
          </a:xfrm>
          <a:prstGeom prst="rect">
            <a:avLst/>
          </a:prstGeom>
          <a:solidFill>
            <a:srgbClr val="86A2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extLst>
    <p:ext uri="{DCECCB84-F9BA-43D5-87BE-67443E8EF086}">
      <p15:sldGuideLst>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2" name="Shape 202"/>
        <p:cNvGrpSpPr/>
        <p:nvPr/>
      </p:nvGrpSpPr>
      <p:grpSpPr>
        <a:xfrm>
          <a:off x="0" y="0"/>
          <a:ext cx="0" cy="0"/>
          <a:chOff x="0" y="0"/>
          <a:chExt cx="0" cy="0"/>
        </a:xfrm>
      </p:grpSpPr>
      <p:sp>
        <p:nvSpPr>
          <p:cNvPr id="203" name="Google Shape;203;p284"/>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284"/>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p:txBody>
      </p:sp>
      <p:sp>
        <p:nvSpPr>
          <p:cNvPr id="205" name="Google Shape;205;p28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28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28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1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1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9" name="Google Shape;29;p1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208" name="Shape 208"/>
        <p:cNvGrpSpPr/>
        <p:nvPr/>
      </p:nvGrpSpPr>
      <p:grpSpPr>
        <a:xfrm>
          <a:off x="0" y="0"/>
          <a:ext cx="0" cy="0"/>
          <a:chOff x="0" y="0"/>
          <a:chExt cx="0" cy="0"/>
        </a:xfrm>
      </p:grpSpPr>
      <p:sp>
        <p:nvSpPr>
          <p:cNvPr id="209" name="Google Shape;209;p285"/>
          <p:cNvSpPr/>
          <p:nvPr/>
        </p:nvSpPr>
        <p:spPr>
          <a:xfrm flipH="1" rot="10800000">
            <a:off x="0" y="650267"/>
            <a:ext cx="12192000" cy="6218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10" name="Google Shape;210;p285"/>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600"/>
              <a:buFont typeface="Calibri"/>
              <a:buNone/>
              <a:defRPr sz="3466"/>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p:txBody>
      </p:sp>
      <p:sp>
        <p:nvSpPr>
          <p:cNvPr id="211" name="Google Shape;211;p285"/>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rmAutofit/>
          </a:bodyPr>
          <a:lstStyle>
            <a:lvl1pPr indent="-311150" lvl="0" marL="457200" algn="l">
              <a:lnSpc>
                <a:spcPct val="90000"/>
              </a:lnSpc>
              <a:spcBef>
                <a:spcPts val="0"/>
              </a:spcBef>
              <a:spcAft>
                <a:spcPts val="0"/>
              </a:spcAft>
              <a:buClr>
                <a:schemeClr val="dk1"/>
              </a:buClr>
              <a:buSzPts val="1300"/>
              <a:buChar char="●"/>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12" name="Google Shape;212;p285"/>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1pPr>
            <a:lvl2pPr indent="0" lvl="1"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2pPr>
            <a:lvl3pPr indent="0" lvl="2"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3pPr>
            <a:lvl4pPr indent="0" lvl="3"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4pPr>
            <a:lvl5pPr indent="0" lvl="4"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5pPr>
            <a:lvl6pPr indent="0" lvl="5"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6pPr>
            <a:lvl7pPr indent="0" lvl="6"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7pPr>
            <a:lvl8pPr indent="0" lvl="7"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8pPr>
            <a:lvl9pPr indent="0" lvl="8" marL="0" algn="r">
              <a:lnSpc>
                <a:spcPct val="100000"/>
              </a:lnSpc>
              <a:spcBef>
                <a:spcPts val="0"/>
              </a:spcBef>
              <a:spcAft>
                <a:spcPts val="0"/>
              </a:spcAft>
              <a:buSzPts val="1200"/>
              <a:buNone/>
              <a:defRPr b="1"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
        <p:nvSpPr>
          <p:cNvPr id="213" name="Google Shape;213;p285"/>
          <p:cNvSpPr/>
          <p:nvPr/>
        </p:nvSpPr>
        <p:spPr>
          <a:xfrm>
            <a:off x="0" y="5633675"/>
            <a:ext cx="12192000" cy="1224325"/>
          </a:xfrm>
          <a:custGeom>
            <a:rect b="b" l="l" r="r" t="t"/>
            <a:pathLst>
              <a:path extrusionOk="0" h="1836488" w="18288000">
                <a:moveTo>
                  <a:pt x="0" y="0"/>
                </a:moveTo>
                <a:lnTo>
                  <a:pt x="18288000" y="0"/>
                </a:lnTo>
                <a:lnTo>
                  <a:pt x="18288000" y="1836488"/>
                </a:lnTo>
                <a:lnTo>
                  <a:pt x="0" y="1836488"/>
                </a:lnTo>
                <a:lnTo>
                  <a:pt x="0" y="0"/>
                </a:lnTo>
                <a:close/>
              </a:path>
            </a:pathLst>
          </a:custGeom>
          <a:blipFill rotWithShape="1">
            <a:blip r:embed="rId2">
              <a:alphaModFix/>
            </a:blip>
            <a:stretch>
              <a:fillRect b="-2998" l="0" r="0" t="-5480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214" name="Google Shape;214;p285"/>
          <p:cNvSpPr/>
          <p:nvPr/>
        </p:nvSpPr>
        <p:spPr>
          <a:xfrm>
            <a:off x="392422" y="5847803"/>
            <a:ext cx="3244482" cy="796070"/>
          </a:xfrm>
          <a:custGeom>
            <a:rect b="b" l="l" r="r" t="t"/>
            <a:pathLst>
              <a:path extrusionOk="0" h="1194105" w="4866723">
                <a:moveTo>
                  <a:pt x="0" y="0"/>
                </a:moveTo>
                <a:lnTo>
                  <a:pt x="4866723" y="0"/>
                </a:lnTo>
                <a:lnTo>
                  <a:pt x="4866723" y="1194105"/>
                </a:lnTo>
                <a:lnTo>
                  <a:pt x="0" y="11941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215" name="Google Shape;215;p285"/>
          <p:cNvSpPr txBox="1"/>
          <p:nvPr/>
        </p:nvSpPr>
        <p:spPr>
          <a:xfrm>
            <a:off x="8935704" y="5975641"/>
            <a:ext cx="2739659" cy="479940"/>
          </a:xfrm>
          <a:prstGeom prst="rect">
            <a:avLst/>
          </a:prstGeom>
          <a:noFill/>
          <a:ln>
            <a:noFill/>
          </a:ln>
        </p:spPr>
        <p:txBody>
          <a:bodyPr anchorCtr="0" anchor="t" bIns="0" lIns="0" spcFirstLastPara="1" rIns="0" wrap="square" tIns="0">
            <a:spAutoFit/>
          </a:bodyPr>
          <a:lstStyle/>
          <a:p>
            <a:pPr indent="0" lvl="0" marL="0" marR="0" rtl="0" algn="r">
              <a:lnSpc>
                <a:spcPct val="139993"/>
              </a:lnSpc>
              <a:spcBef>
                <a:spcPts val="0"/>
              </a:spcBef>
              <a:spcAft>
                <a:spcPts val="0"/>
              </a:spcAft>
              <a:buNone/>
            </a:pPr>
            <a:r>
              <a:rPr b="0" i="0" lang="en-US" sz="2933" u="none" cap="none" strike="noStrike">
                <a:solidFill>
                  <a:srgbClr val="FFFFFF"/>
                </a:solidFill>
                <a:latin typeface="Arial"/>
                <a:ea typeface="Arial"/>
                <a:cs typeface="Arial"/>
                <a:sym typeface="Arial"/>
              </a:rPr>
              <a:t>Fringe 2024</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1_Title and body">
    <p:bg>
      <p:bgPr>
        <a:solidFill>
          <a:schemeClr val="lt2"/>
        </a:solidFill>
      </p:bgPr>
    </p:bg>
    <p:spTree>
      <p:nvGrpSpPr>
        <p:cNvPr id="216" name="Shape 216"/>
        <p:cNvGrpSpPr/>
        <p:nvPr/>
      </p:nvGrpSpPr>
      <p:grpSpPr>
        <a:xfrm>
          <a:off x="0" y="0"/>
          <a:ext cx="0" cy="0"/>
          <a:chOff x="0" y="0"/>
          <a:chExt cx="0" cy="0"/>
        </a:xfrm>
      </p:grpSpPr>
      <p:sp>
        <p:nvSpPr>
          <p:cNvPr id="217" name="Google Shape;217;p286"/>
          <p:cNvSpPr/>
          <p:nvPr/>
        </p:nvSpPr>
        <p:spPr>
          <a:xfrm flipH="1" rot="10800000">
            <a:off x="0" y="650267"/>
            <a:ext cx="12192000" cy="6218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18" name="Google Shape;218;p286"/>
          <p:cNvSpPr txBox="1"/>
          <p:nvPr>
            <p:ph type="title"/>
          </p:nvPr>
        </p:nvSpPr>
        <p:spPr>
          <a:xfrm>
            <a:off x="972600" y="1758199"/>
            <a:ext cx="7684744" cy="3887004"/>
          </a:xfrm>
          <a:prstGeom prst="rect">
            <a:avLst/>
          </a:prstGeom>
          <a:noFill/>
          <a:ln>
            <a:noFill/>
          </a:ln>
        </p:spPr>
        <p:txBody>
          <a:bodyPr anchorCtr="0" anchor="b" bIns="91425" lIns="91425" spcFirstLastPara="1" rIns="91425" wrap="square" tIns="91425">
            <a:normAutofit/>
          </a:bodyPr>
          <a:lstStyle>
            <a:lvl1pPr lvl="0" algn="ctr">
              <a:spcBef>
                <a:spcPts val="0"/>
              </a:spcBef>
              <a:spcAft>
                <a:spcPts val="0"/>
              </a:spcAft>
              <a:buClr>
                <a:schemeClr val="dk1"/>
              </a:buClr>
              <a:buSzPts val="2600"/>
              <a:buFont typeface="Calibri"/>
              <a:buNone/>
              <a:defRPr sz="6000"/>
            </a:lvl1pPr>
            <a:lvl2pPr lvl="1">
              <a:spcBef>
                <a:spcPts val="0"/>
              </a:spcBef>
              <a:spcAft>
                <a:spcPts val="0"/>
              </a:spcAft>
              <a:buSzPts val="2600"/>
              <a:buNone/>
              <a:defRPr sz="3468"/>
            </a:lvl2pPr>
            <a:lvl3pPr lvl="2">
              <a:spcBef>
                <a:spcPts val="0"/>
              </a:spcBef>
              <a:spcAft>
                <a:spcPts val="0"/>
              </a:spcAft>
              <a:buSzPts val="2600"/>
              <a:buNone/>
              <a:defRPr sz="3468"/>
            </a:lvl3pPr>
            <a:lvl4pPr lvl="3">
              <a:spcBef>
                <a:spcPts val="0"/>
              </a:spcBef>
              <a:spcAft>
                <a:spcPts val="0"/>
              </a:spcAft>
              <a:buSzPts val="2600"/>
              <a:buNone/>
              <a:defRPr sz="3468"/>
            </a:lvl4pPr>
            <a:lvl5pPr lvl="4">
              <a:spcBef>
                <a:spcPts val="0"/>
              </a:spcBef>
              <a:spcAft>
                <a:spcPts val="0"/>
              </a:spcAft>
              <a:buSzPts val="2600"/>
              <a:buNone/>
              <a:defRPr sz="3468"/>
            </a:lvl5pPr>
            <a:lvl6pPr lvl="5">
              <a:spcBef>
                <a:spcPts val="0"/>
              </a:spcBef>
              <a:spcAft>
                <a:spcPts val="0"/>
              </a:spcAft>
              <a:buSzPts val="2600"/>
              <a:buNone/>
              <a:defRPr sz="3468"/>
            </a:lvl6pPr>
            <a:lvl7pPr lvl="6">
              <a:spcBef>
                <a:spcPts val="0"/>
              </a:spcBef>
              <a:spcAft>
                <a:spcPts val="0"/>
              </a:spcAft>
              <a:buSzPts val="2600"/>
              <a:buNone/>
              <a:defRPr sz="3468"/>
            </a:lvl7pPr>
            <a:lvl8pPr lvl="7">
              <a:spcBef>
                <a:spcPts val="0"/>
              </a:spcBef>
              <a:spcAft>
                <a:spcPts val="0"/>
              </a:spcAft>
              <a:buSzPts val="2600"/>
              <a:buNone/>
              <a:defRPr sz="3468"/>
            </a:lvl8pPr>
            <a:lvl9pPr lvl="8">
              <a:spcBef>
                <a:spcPts val="0"/>
              </a:spcBef>
              <a:spcAft>
                <a:spcPts val="0"/>
              </a:spcAft>
              <a:buSzPts val="2600"/>
              <a:buNone/>
              <a:defRPr sz="3468"/>
            </a:lvl9pPr>
          </a:lstStyle>
          <a:p/>
        </p:txBody>
      </p:sp>
      <p:sp>
        <p:nvSpPr>
          <p:cNvPr id="219" name="Google Shape;219;p286"/>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800"/>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0" name="Google Shape;220;p286"/>
          <p:cNvSpPr/>
          <p:nvPr/>
        </p:nvSpPr>
        <p:spPr>
          <a:xfrm>
            <a:off x="0" y="5633675"/>
            <a:ext cx="12192000" cy="1224325"/>
          </a:xfrm>
          <a:custGeom>
            <a:rect b="b" l="l" r="r" t="t"/>
            <a:pathLst>
              <a:path extrusionOk="0" h="1836488" w="18288000">
                <a:moveTo>
                  <a:pt x="0" y="0"/>
                </a:moveTo>
                <a:lnTo>
                  <a:pt x="18288000" y="0"/>
                </a:lnTo>
                <a:lnTo>
                  <a:pt x="18288000" y="1836488"/>
                </a:lnTo>
                <a:lnTo>
                  <a:pt x="0" y="1836488"/>
                </a:lnTo>
                <a:lnTo>
                  <a:pt x="0" y="0"/>
                </a:lnTo>
                <a:close/>
              </a:path>
            </a:pathLst>
          </a:custGeom>
          <a:blipFill rotWithShape="1">
            <a:blip r:embed="rId2">
              <a:alphaModFix/>
            </a:blip>
            <a:stretch>
              <a:fillRect b="-2998" l="0" r="0" t="-5480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221" name="Google Shape;221;p286"/>
          <p:cNvSpPr/>
          <p:nvPr/>
        </p:nvSpPr>
        <p:spPr>
          <a:xfrm>
            <a:off x="392422" y="5847803"/>
            <a:ext cx="3244482" cy="796070"/>
          </a:xfrm>
          <a:custGeom>
            <a:rect b="b" l="l" r="r" t="t"/>
            <a:pathLst>
              <a:path extrusionOk="0" h="1194105" w="4866723">
                <a:moveTo>
                  <a:pt x="0" y="0"/>
                </a:moveTo>
                <a:lnTo>
                  <a:pt x="4866723" y="0"/>
                </a:lnTo>
                <a:lnTo>
                  <a:pt x="4866723" y="1194105"/>
                </a:lnTo>
                <a:lnTo>
                  <a:pt x="0" y="119410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222" name="Google Shape;222;p286"/>
          <p:cNvSpPr txBox="1"/>
          <p:nvPr/>
        </p:nvSpPr>
        <p:spPr>
          <a:xfrm>
            <a:off x="8935704" y="5975641"/>
            <a:ext cx="2739659" cy="479940"/>
          </a:xfrm>
          <a:prstGeom prst="rect">
            <a:avLst/>
          </a:prstGeom>
          <a:noFill/>
          <a:ln>
            <a:noFill/>
          </a:ln>
        </p:spPr>
        <p:txBody>
          <a:bodyPr anchorCtr="0" anchor="t" bIns="0" lIns="0" spcFirstLastPara="1" rIns="0" wrap="square" tIns="0">
            <a:spAutoFit/>
          </a:bodyPr>
          <a:lstStyle/>
          <a:p>
            <a:pPr indent="0" lvl="0" marL="0" marR="0" rtl="0" algn="r">
              <a:lnSpc>
                <a:spcPct val="139993"/>
              </a:lnSpc>
              <a:spcBef>
                <a:spcPts val="0"/>
              </a:spcBef>
              <a:spcAft>
                <a:spcPts val="0"/>
              </a:spcAft>
              <a:buNone/>
            </a:pPr>
            <a:r>
              <a:rPr b="0" i="0" lang="en-US" sz="2933" u="none" cap="none" strike="noStrike">
                <a:solidFill>
                  <a:srgbClr val="FFFFFF"/>
                </a:solidFill>
                <a:latin typeface="Arial"/>
                <a:ea typeface="Arial"/>
                <a:cs typeface="Arial"/>
                <a:sym typeface="Arial"/>
              </a:rPr>
              <a:t>Fringe 2024</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rait with Caption" type="twoColTx">
  <p:cSld name="TITLE_AND_TWO_COLUMNS">
    <p:spTree>
      <p:nvGrpSpPr>
        <p:cNvPr id="223" name="Shape 223"/>
        <p:cNvGrpSpPr/>
        <p:nvPr/>
      </p:nvGrpSpPr>
      <p:grpSpPr>
        <a:xfrm>
          <a:off x="0" y="0"/>
          <a:ext cx="0" cy="0"/>
          <a:chOff x="0" y="0"/>
          <a:chExt cx="0" cy="0"/>
        </a:xfrm>
      </p:grpSpPr>
      <p:sp>
        <p:nvSpPr>
          <p:cNvPr id="224" name="Google Shape;224;p287"/>
          <p:cNvSpPr/>
          <p:nvPr>
            <p:ph idx="2" type="pic"/>
          </p:nvPr>
        </p:nvSpPr>
        <p:spPr>
          <a:xfrm>
            <a:off x="559171" y="233243"/>
            <a:ext cx="6187073" cy="6172200"/>
          </a:xfrm>
          <a:prstGeom prst="rect">
            <a:avLst/>
          </a:prstGeom>
          <a:noFill/>
          <a:ln cap="sq" cmpd="sng" w="38100">
            <a:solidFill>
              <a:schemeClr val="dk1"/>
            </a:solidFill>
            <a:prstDash val="solid"/>
            <a:miter lim="800000"/>
            <a:headEnd len="sm" w="sm" type="none"/>
            <a:tailEnd len="sm" w="sm" type="none"/>
          </a:ln>
          <a:effectLst>
            <a:outerShdw blurRad="50800" rotWithShape="0" algn="tl" dir="2700000" dist="50800">
              <a:srgbClr val="000000">
                <a:alpha val="49803"/>
              </a:srgbClr>
            </a:outerShdw>
          </a:effectLst>
        </p:spPr>
      </p:sp>
      <p:sp>
        <p:nvSpPr>
          <p:cNvPr id="225" name="Google Shape;225;p287"/>
          <p:cNvSpPr txBox="1"/>
          <p:nvPr>
            <p:ph idx="1" type="body"/>
          </p:nvPr>
        </p:nvSpPr>
        <p:spPr>
          <a:xfrm>
            <a:off x="7010400" y="3048001"/>
            <a:ext cx="4673600" cy="3352800"/>
          </a:xfrm>
          <a:prstGeom prst="rect">
            <a:avLst/>
          </a:prstGeom>
          <a:noFill/>
          <a:ln>
            <a:noFill/>
          </a:ln>
        </p:spPr>
        <p:txBody>
          <a:bodyPr anchorCtr="0" anchor="b" bIns="91425" lIns="91425" spcFirstLastPara="1" rIns="91425" wrap="square" tIns="91425">
            <a:noAutofit/>
          </a:bodyPr>
          <a:lstStyle>
            <a:lvl1pPr indent="-228600" lvl="0" marL="457200" marR="0" algn="l">
              <a:spcBef>
                <a:spcPts val="479"/>
              </a:spcBef>
              <a:spcAft>
                <a:spcPts val="0"/>
              </a:spcAft>
              <a:buClr>
                <a:schemeClr val="dk1"/>
              </a:buClr>
              <a:buSzPts val="2397"/>
              <a:buFont typeface="Calibri"/>
              <a:buNone/>
              <a:defRPr i="0" sz="2397">
                <a:solidFill>
                  <a:schemeClr val="dk1"/>
                </a:solidFill>
                <a:latin typeface="Calibri"/>
                <a:ea typeface="Calibri"/>
                <a:cs typeface="Calibri"/>
                <a:sym typeface="Calibri"/>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6" name="Google Shape;226;p28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28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sz="1599">
                <a:solidFill>
                  <a:schemeClr val="dk2"/>
                </a:solidFill>
              </a:defRPr>
            </a:lvl1pPr>
            <a:lvl2pPr indent="0" lvl="1" marL="0" algn="r">
              <a:lnSpc>
                <a:spcPct val="100000"/>
              </a:lnSpc>
              <a:spcBef>
                <a:spcPts val="0"/>
              </a:spcBef>
              <a:spcAft>
                <a:spcPts val="0"/>
              </a:spcAft>
              <a:buNone/>
              <a:defRPr sz="1599">
                <a:solidFill>
                  <a:schemeClr val="dk2"/>
                </a:solidFill>
              </a:defRPr>
            </a:lvl2pPr>
            <a:lvl3pPr indent="0" lvl="2" marL="0" algn="r">
              <a:lnSpc>
                <a:spcPct val="100000"/>
              </a:lnSpc>
              <a:spcBef>
                <a:spcPts val="0"/>
              </a:spcBef>
              <a:spcAft>
                <a:spcPts val="0"/>
              </a:spcAft>
              <a:buNone/>
              <a:defRPr sz="1599">
                <a:solidFill>
                  <a:schemeClr val="dk2"/>
                </a:solidFill>
              </a:defRPr>
            </a:lvl3pPr>
            <a:lvl4pPr indent="0" lvl="3" marL="0" algn="r">
              <a:lnSpc>
                <a:spcPct val="100000"/>
              </a:lnSpc>
              <a:spcBef>
                <a:spcPts val="0"/>
              </a:spcBef>
              <a:spcAft>
                <a:spcPts val="0"/>
              </a:spcAft>
              <a:buNone/>
              <a:defRPr sz="1599">
                <a:solidFill>
                  <a:schemeClr val="dk2"/>
                </a:solidFill>
              </a:defRPr>
            </a:lvl4pPr>
            <a:lvl5pPr indent="0" lvl="4" marL="0" algn="r">
              <a:lnSpc>
                <a:spcPct val="100000"/>
              </a:lnSpc>
              <a:spcBef>
                <a:spcPts val="0"/>
              </a:spcBef>
              <a:spcAft>
                <a:spcPts val="0"/>
              </a:spcAft>
              <a:buNone/>
              <a:defRPr sz="1599">
                <a:solidFill>
                  <a:schemeClr val="dk2"/>
                </a:solidFill>
              </a:defRPr>
            </a:lvl5pPr>
            <a:lvl6pPr indent="0" lvl="5" marL="0" algn="r">
              <a:lnSpc>
                <a:spcPct val="100000"/>
              </a:lnSpc>
              <a:spcBef>
                <a:spcPts val="0"/>
              </a:spcBef>
              <a:spcAft>
                <a:spcPts val="0"/>
              </a:spcAft>
              <a:buNone/>
              <a:defRPr sz="1599">
                <a:solidFill>
                  <a:schemeClr val="dk2"/>
                </a:solidFill>
              </a:defRPr>
            </a:lvl6pPr>
            <a:lvl7pPr indent="0" lvl="6" marL="0" algn="r">
              <a:lnSpc>
                <a:spcPct val="100000"/>
              </a:lnSpc>
              <a:spcBef>
                <a:spcPts val="0"/>
              </a:spcBef>
              <a:spcAft>
                <a:spcPts val="0"/>
              </a:spcAft>
              <a:buNone/>
              <a:defRPr sz="1599">
                <a:solidFill>
                  <a:schemeClr val="dk2"/>
                </a:solidFill>
              </a:defRPr>
            </a:lvl7pPr>
            <a:lvl8pPr indent="0" lvl="7" marL="0" algn="r">
              <a:lnSpc>
                <a:spcPct val="100000"/>
              </a:lnSpc>
              <a:spcBef>
                <a:spcPts val="0"/>
              </a:spcBef>
              <a:spcAft>
                <a:spcPts val="0"/>
              </a:spcAft>
              <a:buNone/>
              <a:defRPr sz="1599">
                <a:solidFill>
                  <a:schemeClr val="dk2"/>
                </a:solidFill>
              </a:defRPr>
            </a:lvl8pPr>
            <a:lvl9pPr indent="0" lvl="8" marL="0" algn="r">
              <a:lnSpc>
                <a:spcPct val="100000"/>
              </a:lnSpc>
              <a:spcBef>
                <a:spcPts val="0"/>
              </a:spcBef>
              <a:spcAft>
                <a:spcPts val="0"/>
              </a:spcAft>
              <a:buNone/>
              <a:defRPr sz="1599">
                <a:solidFill>
                  <a:schemeClr val="dk2"/>
                </a:solidFill>
              </a:defRPr>
            </a:lvl9pPr>
          </a:lstStyle>
          <a:p>
            <a:pPr indent="0" lvl="0" marL="0" rtl="0" algn="r">
              <a:spcBef>
                <a:spcPts val="0"/>
              </a:spcBef>
              <a:spcAft>
                <a:spcPts val="0"/>
              </a:spcAft>
              <a:buNone/>
            </a:pPr>
            <a:fld id="{00000000-1234-1234-1234-123412341234}" type="slidenum">
              <a:rPr lang="en-US"/>
              <a:t>‹#›</a:t>
            </a:fld>
            <a:endParaRPr sz="800">
              <a:solidFill>
                <a:srgbClr val="888888"/>
              </a:solidFill>
            </a:endParaRPr>
          </a:p>
        </p:txBody>
      </p:sp>
      <p:sp>
        <p:nvSpPr>
          <p:cNvPr id="228" name="Google Shape;228;p28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9" name="Shape 229"/>
        <p:cNvGrpSpPr/>
        <p:nvPr/>
      </p:nvGrpSpPr>
      <p:grpSpPr>
        <a:xfrm>
          <a:off x="0" y="0"/>
          <a:ext cx="0" cy="0"/>
          <a:chOff x="0" y="0"/>
          <a:chExt cx="0" cy="0"/>
        </a:xfrm>
      </p:grpSpPr>
      <p:sp>
        <p:nvSpPr>
          <p:cNvPr id="230" name="Google Shape;230;p331"/>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667"/>
              <a:buFont typeface="Calibri"/>
              <a:buNone/>
              <a:defRPr b="1" sz="2667"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31"/>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spcBef>
                <a:spcPts val="267"/>
              </a:spcBef>
              <a:spcAft>
                <a:spcPts val="0"/>
              </a:spcAft>
              <a:buClr>
                <a:srgbClr val="888888"/>
              </a:buClr>
              <a:buSzPts val="1333"/>
              <a:buNone/>
              <a:defRPr sz="1333">
                <a:solidFill>
                  <a:srgbClr val="888888"/>
                </a:solidFill>
              </a:defRPr>
            </a:lvl1pPr>
            <a:lvl2pPr indent="-228600" lvl="1" marL="914400" algn="l">
              <a:spcBef>
                <a:spcPts val="240"/>
              </a:spcBef>
              <a:spcAft>
                <a:spcPts val="0"/>
              </a:spcAft>
              <a:buClr>
                <a:srgbClr val="888888"/>
              </a:buClr>
              <a:buSzPts val="1200"/>
              <a:buNone/>
              <a:defRPr sz="1200">
                <a:solidFill>
                  <a:srgbClr val="888888"/>
                </a:solidFill>
              </a:defRPr>
            </a:lvl2pPr>
            <a:lvl3pPr indent="-228600" lvl="2" marL="1371600" algn="l">
              <a:spcBef>
                <a:spcPts val="213"/>
              </a:spcBef>
              <a:spcAft>
                <a:spcPts val="0"/>
              </a:spcAft>
              <a:buClr>
                <a:srgbClr val="888888"/>
              </a:buClr>
              <a:buSzPts val="1067"/>
              <a:buNone/>
              <a:defRPr sz="1067">
                <a:solidFill>
                  <a:srgbClr val="888888"/>
                </a:solidFill>
              </a:defRPr>
            </a:lvl3pPr>
            <a:lvl4pPr indent="-228600" lvl="3" marL="1828800" algn="l">
              <a:spcBef>
                <a:spcPts val="187"/>
              </a:spcBef>
              <a:spcAft>
                <a:spcPts val="0"/>
              </a:spcAft>
              <a:buClr>
                <a:srgbClr val="888888"/>
              </a:buClr>
              <a:buSzPts val="933"/>
              <a:buNone/>
              <a:defRPr sz="933">
                <a:solidFill>
                  <a:srgbClr val="888888"/>
                </a:solidFill>
              </a:defRPr>
            </a:lvl4pPr>
            <a:lvl5pPr indent="-228600" lvl="4" marL="2286000" algn="l">
              <a:spcBef>
                <a:spcPts val="187"/>
              </a:spcBef>
              <a:spcAft>
                <a:spcPts val="0"/>
              </a:spcAft>
              <a:buClr>
                <a:srgbClr val="888888"/>
              </a:buClr>
              <a:buSzPts val="933"/>
              <a:buNone/>
              <a:defRPr sz="933">
                <a:solidFill>
                  <a:srgbClr val="888888"/>
                </a:solidFill>
              </a:defRPr>
            </a:lvl5pPr>
            <a:lvl6pPr indent="-228600" lvl="5" marL="2743200" algn="l">
              <a:spcBef>
                <a:spcPts val="187"/>
              </a:spcBef>
              <a:spcAft>
                <a:spcPts val="0"/>
              </a:spcAft>
              <a:buClr>
                <a:srgbClr val="888888"/>
              </a:buClr>
              <a:buSzPts val="933"/>
              <a:buNone/>
              <a:defRPr sz="933">
                <a:solidFill>
                  <a:srgbClr val="888888"/>
                </a:solidFill>
              </a:defRPr>
            </a:lvl6pPr>
            <a:lvl7pPr indent="-228600" lvl="6" marL="3200400" algn="l">
              <a:spcBef>
                <a:spcPts val="187"/>
              </a:spcBef>
              <a:spcAft>
                <a:spcPts val="0"/>
              </a:spcAft>
              <a:buClr>
                <a:srgbClr val="888888"/>
              </a:buClr>
              <a:buSzPts val="933"/>
              <a:buNone/>
              <a:defRPr sz="933">
                <a:solidFill>
                  <a:srgbClr val="888888"/>
                </a:solidFill>
              </a:defRPr>
            </a:lvl7pPr>
            <a:lvl8pPr indent="-228600" lvl="7" marL="3657600" algn="l">
              <a:spcBef>
                <a:spcPts val="187"/>
              </a:spcBef>
              <a:spcAft>
                <a:spcPts val="0"/>
              </a:spcAft>
              <a:buClr>
                <a:srgbClr val="888888"/>
              </a:buClr>
              <a:buSzPts val="933"/>
              <a:buNone/>
              <a:defRPr sz="933">
                <a:solidFill>
                  <a:srgbClr val="888888"/>
                </a:solidFill>
              </a:defRPr>
            </a:lvl8pPr>
            <a:lvl9pPr indent="-228600" lvl="8" marL="4114800" algn="l">
              <a:spcBef>
                <a:spcPts val="187"/>
              </a:spcBef>
              <a:spcAft>
                <a:spcPts val="0"/>
              </a:spcAft>
              <a:buClr>
                <a:srgbClr val="888888"/>
              </a:buClr>
              <a:buSzPts val="933"/>
              <a:buNone/>
              <a:defRPr sz="933">
                <a:solidFill>
                  <a:srgbClr val="888888"/>
                </a:solidFill>
              </a:defRPr>
            </a:lvl9pPr>
          </a:lstStyle>
          <a:p/>
        </p:txBody>
      </p:sp>
      <p:sp>
        <p:nvSpPr>
          <p:cNvPr id="232" name="Google Shape;232;p33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33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33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5" name="Shape 235"/>
        <p:cNvGrpSpPr/>
        <p:nvPr/>
      </p:nvGrpSpPr>
      <p:grpSpPr>
        <a:xfrm>
          <a:off x="0" y="0"/>
          <a:ext cx="0" cy="0"/>
          <a:chOff x="0" y="0"/>
          <a:chExt cx="0" cy="0"/>
        </a:xfrm>
      </p:grpSpPr>
      <p:sp>
        <p:nvSpPr>
          <p:cNvPr id="236" name="Google Shape;236;p33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332"/>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38" name="Google Shape;238;p332"/>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39" name="Google Shape;239;p33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33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33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2" name="Shape 242"/>
        <p:cNvGrpSpPr/>
        <p:nvPr/>
      </p:nvGrpSpPr>
      <p:grpSpPr>
        <a:xfrm>
          <a:off x="0" y="0"/>
          <a:ext cx="0" cy="0"/>
          <a:chOff x="0" y="0"/>
          <a:chExt cx="0" cy="0"/>
        </a:xfrm>
      </p:grpSpPr>
      <p:sp>
        <p:nvSpPr>
          <p:cNvPr id="243" name="Google Shape;243;p33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333"/>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245" name="Google Shape;245;p333"/>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246" name="Google Shape;246;p333"/>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247" name="Google Shape;247;p333"/>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248" name="Google Shape;248;p33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33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33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1" name="Shape 251"/>
        <p:cNvGrpSpPr/>
        <p:nvPr/>
      </p:nvGrpSpPr>
      <p:grpSpPr>
        <a:xfrm>
          <a:off x="0" y="0"/>
          <a:ext cx="0" cy="0"/>
          <a:chOff x="0" y="0"/>
          <a:chExt cx="0" cy="0"/>
        </a:xfrm>
      </p:grpSpPr>
      <p:sp>
        <p:nvSpPr>
          <p:cNvPr id="252" name="Google Shape;252;p334"/>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33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33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33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6" name="Shape 256"/>
        <p:cNvGrpSpPr/>
        <p:nvPr/>
      </p:nvGrpSpPr>
      <p:grpSpPr>
        <a:xfrm>
          <a:off x="0" y="0"/>
          <a:ext cx="0" cy="0"/>
          <a:chOff x="0" y="0"/>
          <a:chExt cx="0" cy="0"/>
        </a:xfrm>
      </p:grpSpPr>
      <p:sp>
        <p:nvSpPr>
          <p:cNvPr id="257" name="Google Shape;257;p335"/>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335"/>
          <p:cNvSpPr/>
          <p:nvPr>
            <p:ph idx="2" type="pic"/>
          </p:nvPr>
        </p:nvSpPr>
        <p:spPr>
          <a:xfrm>
            <a:off x="1194859" y="408517"/>
            <a:ext cx="3657600" cy="2743200"/>
          </a:xfrm>
          <a:prstGeom prst="rect">
            <a:avLst/>
          </a:prstGeom>
          <a:noFill/>
          <a:ln>
            <a:noFill/>
          </a:ln>
        </p:spPr>
      </p:sp>
      <p:sp>
        <p:nvSpPr>
          <p:cNvPr id="259" name="Google Shape;259;p335"/>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260" name="Google Shape;260;p33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33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33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3" name="Shape 263"/>
        <p:cNvGrpSpPr/>
        <p:nvPr/>
      </p:nvGrpSpPr>
      <p:grpSpPr>
        <a:xfrm>
          <a:off x="0" y="0"/>
          <a:ext cx="0" cy="0"/>
          <a:chOff x="0" y="0"/>
          <a:chExt cx="0" cy="0"/>
        </a:xfrm>
      </p:grpSpPr>
      <p:sp>
        <p:nvSpPr>
          <p:cNvPr id="264" name="Google Shape;264;p33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336"/>
          <p:cNvSpPr txBox="1"/>
          <p:nvPr>
            <p:ph idx="1" type="body"/>
          </p:nvPr>
        </p:nvSpPr>
        <p:spPr>
          <a:xfrm rot="5400000">
            <a:off x="1539346" y="-167746"/>
            <a:ext cx="3017309" cy="548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6" name="Google Shape;266;p33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33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3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9" name="Shape 269"/>
        <p:cNvGrpSpPr/>
        <p:nvPr/>
      </p:nvGrpSpPr>
      <p:grpSpPr>
        <a:xfrm>
          <a:off x="0" y="0"/>
          <a:ext cx="0" cy="0"/>
          <a:chOff x="0" y="0"/>
          <a:chExt cx="0" cy="0"/>
        </a:xfrm>
      </p:grpSpPr>
      <p:sp>
        <p:nvSpPr>
          <p:cNvPr id="270" name="Google Shape;270;p337"/>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337"/>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2" name="Google Shape;272;p33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33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33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14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 name="Google Shape;34;p1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1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1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1" name="Shape 281"/>
        <p:cNvGrpSpPr/>
        <p:nvPr/>
      </p:nvGrpSpPr>
      <p:grpSpPr>
        <a:xfrm>
          <a:off x="0" y="0"/>
          <a:ext cx="0" cy="0"/>
          <a:chOff x="0" y="0"/>
          <a:chExt cx="0" cy="0"/>
        </a:xfrm>
      </p:grpSpPr>
      <p:sp>
        <p:nvSpPr>
          <p:cNvPr id="282" name="Google Shape;282;p28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2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4" name="Google Shape;284;p2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2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2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7" name="Shape 287"/>
        <p:cNvGrpSpPr/>
        <p:nvPr/>
      </p:nvGrpSpPr>
      <p:grpSpPr>
        <a:xfrm>
          <a:off x="0" y="0"/>
          <a:ext cx="0" cy="0"/>
          <a:chOff x="0" y="0"/>
          <a:chExt cx="0" cy="0"/>
        </a:xfrm>
      </p:grpSpPr>
      <p:sp>
        <p:nvSpPr>
          <p:cNvPr id="288" name="Google Shape;288;p2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29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2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2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2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3" name="Shape 293"/>
        <p:cNvGrpSpPr/>
        <p:nvPr/>
      </p:nvGrpSpPr>
      <p:grpSpPr>
        <a:xfrm>
          <a:off x="0" y="0"/>
          <a:ext cx="0" cy="0"/>
          <a:chOff x="0" y="0"/>
          <a:chExt cx="0" cy="0"/>
        </a:xfrm>
      </p:grpSpPr>
      <p:sp>
        <p:nvSpPr>
          <p:cNvPr id="294" name="Google Shape;294;p2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2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2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7" name="Shape 297"/>
        <p:cNvGrpSpPr/>
        <p:nvPr/>
      </p:nvGrpSpPr>
      <p:grpSpPr>
        <a:xfrm>
          <a:off x="0" y="0"/>
          <a:ext cx="0" cy="0"/>
          <a:chOff x="0" y="0"/>
          <a:chExt cx="0" cy="0"/>
        </a:xfrm>
      </p:grpSpPr>
      <p:sp>
        <p:nvSpPr>
          <p:cNvPr id="298" name="Google Shape;298;p30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30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0" name="Google Shape;300;p3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3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3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3" name="Shape 303"/>
        <p:cNvGrpSpPr/>
        <p:nvPr/>
      </p:nvGrpSpPr>
      <p:grpSpPr>
        <a:xfrm>
          <a:off x="0" y="0"/>
          <a:ext cx="0" cy="0"/>
          <a:chOff x="0" y="0"/>
          <a:chExt cx="0" cy="0"/>
        </a:xfrm>
      </p:grpSpPr>
      <p:sp>
        <p:nvSpPr>
          <p:cNvPr id="304" name="Google Shape;304;p30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30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30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3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3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3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0" name="Shape 310"/>
        <p:cNvGrpSpPr/>
        <p:nvPr/>
      </p:nvGrpSpPr>
      <p:grpSpPr>
        <a:xfrm>
          <a:off x="0" y="0"/>
          <a:ext cx="0" cy="0"/>
          <a:chOff x="0" y="0"/>
          <a:chExt cx="0" cy="0"/>
        </a:xfrm>
      </p:grpSpPr>
      <p:sp>
        <p:nvSpPr>
          <p:cNvPr id="311" name="Google Shape;311;p30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30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3" name="Google Shape;313;p30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30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5" name="Google Shape;315;p30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3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3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9" name="Shape 319"/>
        <p:cNvGrpSpPr/>
        <p:nvPr/>
      </p:nvGrpSpPr>
      <p:grpSpPr>
        <a:xfrm>
          <a:off x="0" y="0"/>
          <a:ext cx="0" cy="0"/>
          <a:chOff x="0" y="0"/>
          <a:chExt cx="0" cy="0"/>
        </a:xfrm>
      </p:grpSpPr>
      <p:sp>
        <p:nvSpPr>
          <p:cNvPr id="320" name="Google Shape;320;p3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3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3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3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4" name="Shape 324"/>
        <p:cNvGrpSpPr/>
        <p:nvPr/>
      </p:nvGrpSpPr>
      <p:grpSpPr>
        <a:xfrm>
          <a:off x="0" y="0"/>
          <a:ext cx="0" cy="0"/>
          <a:chOff x="0" y="0"/>
          <a:chExt cx="0" cy="0"/>
        </a:xfrm>
      </p:grpSpPr>
      <p:sp>
        <p:nvSpPr>
          <p:cNvPr id="325" name="Google Shape;325;p30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30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27" name="Google Shape;327;p30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8" name="Google Shape;328;p3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3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3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1" name="Shape 331"/>
        <p:cNvGrpSpPr/>
        <p:nvPr/>
      </p:nvGrpSpPr>
      <p:grpSpPr>
        <a:xfrm>
          <a:off x="0" y="0"/>
          <a:ext cx="0" cy="0"/>
          <a:chOff x="0" y="0"/>
          <a:chExt cx="0" cy="0"/>
        </a:xfrm>
      </p:grpSpPr>
      <p:sp>
        <p:nvSpPr>
          <p:cNvPr id="332" name="Google Shape;332;p30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306"/>
          <p:cNvSpPr/>
          <p:nvPr>
            <p:ph idx="2" type="pic"/>
          </p:nvPr>
        </p:nvSpPr>
        <p:spPr>
          <a:xfrm>
            <a:off x="5183188" y="987425"/>
            <a:ext cx="6172200" cy="4873625"/>
          </a:xfrm>
          <a:prstGeom prst="rect">
            <a:avLst/>
          </a:prstGeom>
          <a:noFill/>
          <a:ln>
            <a:noFill/>
          </a:ln>
        </p:spPr>
      </p:sp>
      <p:sp>
        <p:nvSpPr>
          <p:cNvPr id="334" name="Google Shape;334;p30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 name="Google Shape;335;p3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3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3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8" name="Shape 338"/>
        <p:cNvGrpSpPr/>
        <p:nvPr/>
      </p:nvGrpSpPr>
      <p:grpSpPr>
        <a:xfrm>
          <a:off x="0" y="0"/>
          <a:ext cx="0" cy="0"/>
          <a:chOff x="0" y="0"/>
          <a:chExt cx="0" cy="0"/>
        </a:xfrm>
      </p:grpSpPr>
      <p:sp>
        <p:nvSpPr>
          <p:cNvPr id="339" name="Google Shape;339;p30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30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3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3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142"/>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1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2" name="Google Shape;42;p1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1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1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1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4" name="Shape 344"/>
        <p:cNvGrpSpPr/>
        <p:nvPr/>
      </p:nvGrpSpPr>
      <p:grpSpPr>
        <a:xfrm>
          <a:off x="0" y="0"/>
          <a:ext cx="0" cy="0"/>
          <a:chOff x="0" y="0"/>
          <a:chExt cx="0" cy="0"/>
        </a:xfrm>
      </p:grpSpPr>
      <p:sp>
        <p:nvSpPr>
          <p:cNvPr id="345" name="Google Shape;345;p30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30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3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3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3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6" name="Shape 356"/>
        <p:cNvGrpSpPr/>
        <p:nvPr/>
      </p:nvGrpSpPr>
      <p:grpSpPr>
        <a:xfrm>
          <a:off x="0" y="0"/>
          <a:ext cx="0" cy="0"/>
          <a:chOff x="0" y="0"/>
          <a:chExt cx="0" cy="0"/>
        </a:xfrm>
      </p:grpSpPr>
      <p:sp>
        <p:nvSpPr>
          <p:cNvPr id="357" name="Google Shape;357;p2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2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2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0" name="Shape 360"/>
        <p:cNvGrpSpPr/>
        <p:nvPr/>
      </p:nvGrpSpPr>
      <p:grpSpPr>
        <a:xfrm>
          <a:off x="0" y="0"/>
          <a:ext cx="0" cy="0"/>
          <a:chOff x="0" y="0"/>
          <a:chExt cx="0" cy="0"/>
        </a:xfrm>
      </p:grpSpPr>
      <p:sp>
        <p:nvSpPr>
          <p:cNvPr id="361" name="Google Shape;361;p2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2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2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2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5" name="Shape 365"/>
        <p:cNvGrpSpPr/>
        <p:nvPr/>
      </p:nvGrpSpPr>
      <p:grpSpPr>
        <a:xfrm>
          <a:off x="0" y="0"/>
          <a:ext cx="0" cy="0"/>
          <a:chOff x="0" y="0"/>
          <a:chExt cx="0" cy="0"/>
        </a:xfrm>
      </p:grpSpPr>
      <p:sp>
        <p:nvSpPr>
          <p:cNvPr id="366" name="Google Shape;366;p30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30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8" name="Google Shape;368;p3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3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3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1" name="Shape 371"/>
        <p:cNvGrpSpPr/>
        <p:nvPr/>
      </p:nvGrpSpPr>
      <p:grpSpPr>
        <a:xfrm>
          <a:off x="0" y="0"/>
          <a:ext cx="0" cy="0"/>
          <a:chOff x="0" y="0"/>
          <a:chExt cx="0" cy="0"/>
        </a:xfrm>
      </p:grpSpPr>
      <p:sp>
        <p:nvSpPr>
          <p:cNvPr id="372" name="Google Shape;372;p3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3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3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3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3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7" name="Shape 377"/>
        <p:cNvGrpSpPr/>
        <p:nvPr/>
      </p:nvGrpSpPr>
      <p:grpSpPr>
        <a:xfrm>
          <a:off x="0" y="0"/>
          <a:ext cx="0" cy="0"/>
          <a:chOff x="0" y="0"/>
          <a:chExt cx="0" cy="0"/>
        </a:xfrm>
      </p:grpSpPr>
      <p:sp>
        <p:nvSpPr>
          <p:cNvPr id="378" name="Google Shape;378;p3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3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0" name="Google Shape;380;p3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3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3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3" name="Shape 383"/>
        <p:cNvGrpSpPr/>
        <p:nvPr/>
      </p:nvGrpSpPr>
      <p:grpSpPr>
        <a:xfrm>
          <a:off x="0" y="0"/>
          <a:ext cx="0" cy="0"/>
          <a:chOff x="0" y="0"/>
          <a:chExt cx="0" cy="0"/>
        </a:xfrm>
      </p:grpSpPr>
      <p:sp>
        <p:nvSpPr>
          <p:cNvPr id="384" name="Google Shape;384;p3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31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3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3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3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3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0" name="Shape 390"/>
        <p:cNvGrpSpPr/>
        <p:nvPr/>
      </p:nvGrpSpPr>
      <p:grpSpPr>
        <a:xfrm>
          <a:off x="0" y="0"/>
          <a:ext cx="0" cy="0"/>
          <a:chOff x="0" y="0"/>
          <a:chExt cx="0" cy="0"/>
        </a:xfrm>
      </p:grpSpPr>
      <p:sp>
        <p:nvSpPr>
          <p:cNvPr id="391" name="Google Shape;391;p31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31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3" name="Google Shape;393;p31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31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5" name="Google Shape;395;p31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3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7" name="Google Shape;397;p3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p3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9" name="Shape 399"/>
        <p:cNvGrpSpPr/>
        <p:nvPr/>
      </p:nvGrpSpPr>
      <p:grpSpPr>
        <a:xfrm>
          <a:off x="0" y="0"/>
          <a:ext cx="0" cy="0"/>
          <a:chOff x="0" y="0"/>
          <a:chExt cx="0" cy="0"/>
        </a:xfrm>
      </p:grpSpPr>
      <p:sp>
        <p:nvSpPr>
          <p:cNvPr id="400" name="Google Shape;400;p3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p3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02" name="Google Shape;402;p3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3" name="Google Shape;403;p3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3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5" name="Google Shape;405;p3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6" name="Shape 406"/>
        <p:cNvGrpSpPr/>
        <p:nvPr/>
      </p:nvGrpSpPr>
      <p:grpSpPr>
        <a:xfrm>
          <a:off x="0" y="0"/>
          <a:ext cx="0" cy="0"/>
          <a:chOff x="0" y="0"/>
          <a:chExt cx="0" cy="0"/>
        </a:xfrm>
      </p:grpSpPr>
      <p:sp>
        <p:nvSpPr>
          <p:cNvPr id="407" name="Google Shape;407;p3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315"/>
          <p:cNvSpPr/>
          <p:nvPr>
            <p:ph idx="2" type="pic"/>
          </p:nvPr>
        </p:nvSpPr>
        <p:spPr>
          <a:xfrm>
            <a:off x="5183188" y="987425"/>
            <a:ext cx="6172200" cy="4873625"/>
          </a:xfrm>
          <a:prstGeom prst="rect">
            <a:avLst/>
          </a:prstGeom>
          <a:noFill/>
          <a:ln>
            <a:noFill/>
          </a:ln>
        </p:spPr>
      </p:sp>
      <p:sp>
        <p:nvSpPr>
          <p:cNvPr id="409" name="Google Shape;409;p3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0" name="Google Shape;410;p3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3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3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14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1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3" name="Shape 413"/>
        <p:cNvGrpSpPr/>
        <p:nvPr/>
      </p:nvGrpSpPr>
      <p:grpSpPr>
        <a:xfrm>
          <a:off x="0" y="0"/>
          <a:ext cx="0" cy="0"/>
          <a:chOff x="0" y="0"/>
          <a:chExt cx="0" cy="0"/>
        </a:xfrm>
      </p:grpSpPr>
      <p:sp>
        <p:nvSpPr>
          <p:cNvPr id="414" name="Google Shape;414;p3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5" name="Google Shape;415;p3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3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3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8" name="Google Shape;418;p3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9" name="Shape 419"/>
        <p:cNvGrpSpPr/>
        <p:nvPr/>
      </p:nvGrpSpPr>
      <p:grpSpPr>
        <a:xfrm>
          <a:off x="0" y="0"/>
          <a:ext cx="0" cy="0"/>
          <a:chOff x="0" y="0"/>
          <a:chExt cx="0" cy="0"/>
        </a:xfrm>
      </p:grpSpPr>
      <p:sp>
        <p:nvSpPr>
          <p:cNvPr id="420" name="Google Shape;420;p3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1" name="Google Shape;421;p3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3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3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4" name="Google Shape;424;p3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P end">
  <p:cSld name="WP end">
    <p:spTree>
      <p:nvGrpSpPr>
        <p:cNvPr id="431" name="Shape 431"/>
        <p:cNvGrpSpPr/>
        <p:nvPr/>
      </p:nvGrpSpPr>
      <p:grpSpPr>
        <a:xfrm>
          <a:off x="0" y="0"/>
          <a:ext cx="0" cy="0"/>
          <a:chOff x="0" y="0"/>
          <a:chExt cx="0" cy="0"/>
        </a:xfrm>
      </p:grpSpPr>
      <p:sp>
        <p:nvSpPr>
          <p:cNvPr id="432" name="Google Shape;432;p296"/>
          <p:cNvSpPr txBox="1"/>
          <p:nvPr>
            <p:ph type="title"/>
          </p:nvPr>
        </p:nvSpPr>
        <p:spPr>
          <a:xfrm>
            <a:off x="838200" y="1146014"/>
            <a:ext cx="10515600" cy="16770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3" name="Google Shape;433;p296"/>
          <p:cNvSpPr txBox="1"/>
          <p:nvPr/>
        </p:nvSpPr>
        <p:spPr>
          <a:xfrm>
            <a:off x="11189368" y="6617368"/>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000000"/>
              </a:buClr>
              <a:buSzPct val="100000"/>
              <a:buFont typeface="Arial"/>
              <a:buNone/>
            </a:pPr>
            <a:r>
              <a:t/>
            </a:r>
            <a:endParaRPr b="0" i="0" sz="3200" u="none" cap="none" strike="noStrike">
              <a:solidFill>
                <a:srgbClr val="8296B0"/>
              </a:solidFill>
              <a:latin typeface="Arial"/>
              <a:ea typeface="Arial"/>
              <a:cs typeface="Arial"/>
              <a:sym typeface="Arial"/>
            </a:endParaRPr>
          </a:p>
        </p:txBody>
      </p:sp>
      <p:sp>
        <p:nvSpPr>
          <p:cNvPr id="434" name="Google Shape;434;p296"/>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P intro">
  <p:cSld name="WP intro">
    <p:spTree>
      <p:nvGrpSpPr>
        <p:cNvPr id="435" name="Shape 435"/>
        <p:cNvGrpSpPr/>
        <p:nvPr/>
      </p:nvGrpSpPr>
      <p:grpSpPr>
        <a:xfrm>
          <a:off x="0" y="0"/>
          <a:ext cx="0" cy="0"/>
          <a:chOff x="0" y="0"/>
          <a:chExt cx="0" cy="0"/>
        </a:xfrm>
      </p:grpSpPr>
      <p:sp>
        <p:nvSpPr>
          <p:cNvPr id="436" name="Google Shape;436;p318"/>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318"/>
          <p:cNvSpPr txBox="1"/>
          <p:nvPr>
            <p:ph idx="1" type="body"/>
          </p:nvPr>
        </p:nvSpPr>
        <p:spPr>
          <a:xfrm>
            <a:off x="838200" y="4617243"/>
            <a:ext cx="3382916" cy="4430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424242"/>
              </a:buClr>
              <a:buSzPts val="2400"/>
              <a:buFont typeface="Arial"/>
              <a:buNone/>
              <a:defRPr b="0" i="0" sz="2400" u="none" cap="none" strike="noStrike">
                <a:solidFill>
                  <a:srgbClr val="424242"/>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90000"/>
              </a:lnSpc>
              <a:spcBef>
                <a:spcPts val="500"/>
              </a:spcBef>
              <a:spcAft>
                <a:spcPts val="0"/>
              </a:spcAft>
              <a:buClr>
                <a:srgbClr val="F25F77"/>
              </a:buClr>
              <a:buSzPts val="1600"/>
              <a:buFont typeface="Arial"/>
              <a:buChar char="•"/>
              <a:defRPr b="0" i="1" sz="1600" u="none" cap="none" strike="noStrike">
                <a:solidFill>
                  <a:srgbClr val="F25F77"/>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8" name="Google Shape;438;p318"/>
          <p:cNvSpPr txBox="1"/>
          <p:nvPr/>
        </p:nvSpPr>
        <p:spPr>
          <a:xfrm>
            <a:off x="10984832" y="6629400"/>
            <a:ext cx="0" cy="0"/>
          </a:xfrm>
          <a:prstGeom prst="rect">
            <a:avLst/>
          </a:prstGeom>
          <a:noFill/>
          <a:ln>
            <a:noFill/>
          </a:ln>
        </p:spPr>
        <p:txBody>
          <a:bodyPr anchorCtr="0" anchor="ctr" bIns="45700" lIns="91425" spcFirstLastPara="1" rIns="91425" wrap="square" tIns="45700">
            <a:normAutofit fontScale="25000" lnSpcReduction="20000"/>
          </a:bodyPr>
          <a:lstStyle/>
          <a:p>
            <a:pPr indent="0" lvl="0" marL="0" marR="0" rtl="0" algn="l">
              <a:lnSpc>
                <a:spcPct val="100000"/>
              </a:lnSpc>
              <a:spcBef>
                <a:spcPts val="0"/>
              </a:spcBef>
              <a:spcAft>
                <a:spcPts val="0"/>
              </a:spcAft>
              <a:buClr>
                <a:srgbClr val="000000"/>
              </a:buClr>
              <a:buSzPct val="100000"/>
              <a:buFont typeface="Arial"/>
              <a:buNone/>
            </a:pPr>
            <a:r>
              <a:t/>
            </a:r>
            <a:endParaRPr b="0" i="0" sz="3200" u="none" cap="none" strike="noStrike">
              <a:solidFill>
                <a:srgbClr val="8296B0"/>
              </a:solidFill>
              <a:latin typeface="Arial"/>
              <a:ea typeface="Arial"/>
              <a:cs typeface="Arial"/>
              <a:sym typeface="Arial"/>
            </a:endParaRPr>
          </a:p>
        </p:txBody>
      </p:sp>
      <p:sp>
        <p:nvSpPr>
          <p:cNvPr id="439" name="Google Shape;439;p318"/>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sk intro">
  <p:cSld name="Task intro">
    <p:spTree>
      <p:nvGrpSpPr>
        <p:cNvPr id="440" name="Shape 440"/>
        <p:cNvGrpSpPr/>
        <p:nvPr/>
      </p:nvGrpSpPr>
      <p:grpSpPr>
        <a:xfrm>
          <a:off x="0" y="0"/>
          <a:ext cx="0" cy="0"/>
          <a:chOff x="0" y="0"/>
          <a:chExt cx="0" cy="0"/>
        </a:xfrm>
      </p:grpSpPr>
      <p:sp>
        <p:nvSpPr>
          <p:cNvPr id="441" name="Google Shape;441;p319"/>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515BF5"/>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p319"/>
          <p:cNvSpPr txBox="1"/>
          <p:nvPr>
            <p:ph idx="1" type="body"/>
          </p:nvPr>
        </p:nvSpPr>
        <p:spPr>
          <a:xfrm>
            <a:off x="838200" y="4617242"/>
            <a:ext cx="3382916" cy="96681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424242"/>
              </a:buClr>
              <a:buSzPts val="2400"/>
              <a:buFont typeface="Arial"/>
              <a:buNone/>
              <a:defRPr b="0" i="0" sz="2400" u="none" cap="none" strike="noStrike">
                <a:solidFill>
                  <a:srgbClr val="424242"/>
                </a:solidFill>
                <a:latin typeface="Arial"/>
                <a:ea typeface="Arial"/>
                <a:cs typeface="Arial"/>
                <a:sym typeface="Arial"/>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indent="-330200" lvl="4" marL="2286000" marR="0" rtl="0" algn="l">
              <a:lnSpc>
                <a:spcPct val="90000"/>
              </a:lnSpc>
              <a:spcBef>
                <a:spcPts val="500"/>
              </a:spcBef>
              <a:spcAft>
                <a:spcPts val="0"/>
              </a:spcAft>
              <a:buClr>
                <a:srgbClr val="F25F77"/>
              </a:buClr>
              <a:buSzPts val="1600"/>
              <a:buFont typeface="Arial"/>
              <a:buChar char="•"/>
              <a:defRPr b="0" i="1" sz="1600" u="none" cap="none" strike="noStrike">
                <a:solidFill>
                  <a:srgbClr val="F25F77"/>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3" name="Google Shape;443;p319"/>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
  <p:cSld name="Custom Layout ">
    <p:spTree>
      <p:nvGrpSpPr>
        <p:cNvPr id="450" name="Shape 450"/>
        <p:cNvGrpSpPr/>
        <p:nvPr/>
      </p:nvGrpSpPr>
      <p:grpSpPr>
        <a:xfrm>
          <a:off x="0" y="0"/>
          <a:ext cx="0" cy="0"/>
          <a:chOff x="0" y="0"/>
          <a:chExt cx="0" cy="0"/>
        </a:xfrm>
      </p:grpSpPr>
      <p:sp>
        <p:nvSpPr>
          <p:cNvPr id="451" name="Google Shape;451;p298"/>
          <p:cNvSpPr txBox="1"/>
          <p:nvPr>
            <p:ph type="title"/>
          </p:nvPr>
        </p:nvSpPr>
        <p:spPr>
          <a:xfrm>
            <a:off x="415600" y="2585984"/>
            <a:ext cx="11360800" cy="7636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rgbClr val="053270"/>
              </a:buClr>
              <a:buSzPts val="5000"/>
              <a:buFont typeface="Calibri"/>
              <a:buNone/>
              <a:defRPr sz="6667">
                <a:solidFill>
                  <a:srgbClr val="05327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2" name="Google Shape;452;p298"/>
          <p:cNvSpPr txBox="1"/>
          <p:nvPr>
            <p:ph idx="1" type="subTitle"/>
          </p:nvPr>
        </p:nvSpPr>
        <p:spPr>
          <a:xfrm>
            <a:off x="3399200" y="3508417"/>
            <a:ext cx="53936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500"/>
              <a:buNone/>
              <a:defRPr sz="3333"/>
            </a:lvl1pPr>
            <a:lvl2pPr lvl="1" algn="ctr">
              <a:lnSpc>
                <a:spcPct val="100000"/>
              </a:lnSpc>
              <a:spcBef>
                <a:spcPts val="0"/>
              </a:spcBef>
              <a:spcAft>
                <a:spcPts val="0"/>
              </a:spcAft>
              <a:buClr>
                <a:schemeClr val="dk1"/>
              </a:buClr>
              <a:buSzPts val="1800"/>
              <a:buNone/>
              <a:defRPr sz="2400"/>
            </a:lvl2pPr>
            <a:lvl3pPr lvl="2" algn="ctr">
              <a:lnSpc>
                <a:spcPct val="100000"/>
              </a:lnSpc>
              <a:spcBef>
                <a:spcPts val="0"/>
              </a:spcBef>
              <a:spcAft>
                <a:spcPts val="0"/>
              </a:spcAft>
              <a:buClr>
                <a:schemeClr val="dk1"/>
              </a:buClr>
              <a:buSzPts val="1800"/>
              <a:buNone/>
              <a:defRPr sz="2400"/>
            </a:lvl3pPr>
            <a:lvl4pPr lvl="3" algn="ctr">
              <a:lnSpc>
                <a:spcPct val="100000"/>
              </a:lnSpc>
              <a:spcBef>
                <a:spcPts val="0"/>
              </a:spcBef>
              <a:spcAft>
                <a:spcPts val="0"/>
              </a:spcAft>
              <a:buClr>
                <a:schemeClr val="dk1"/>
              </a:buClr>
              <a:buSzPts val="1800"/>
              <a:buNone/>
              <a:defRPr sz="2400"/>
            </a:lvl4pPr>
            <a:lvl5pPr lvl="4" algn="ctr">
              <a:lnSpc>
                <a:spcPct val="100000"/>
              </a:lnSpc>
              <a:spcBef>
                <a:spcPts val="0"/>
              </a:spcBef>
              <a:spcAft>
                <a:spcPts val="0"/>
              </a:spcAft>
              <a:buClr>
                <a:schemeClr val="dk1"/>
              </a:buClr>
              <a:buSzPts val="1800"/>
              <a:buNone/>
              <a:defRPr sz="2400"/>
            </a:lvl5pPr>
            <a:lvl6pPr lvl="5" algn="ctr">
              <a:lnSpc>
                <a:spcPct val="100000"/>
              </a:lnSpc>
              <a:spcBef>
                <a:spcPts val="0"/>
              </a:spcBef>
              <a:spcAft>
                <a:spcPts val="0"/>
              </a:spcAft>
              <a:buClr>
                <a:schemeClr val="dk1"/>
              </a:buClr>
              <a:buSzPts val="1800"/>
              <a:buNone/>
              <a:defRPr sz="2400"/>
            </a:lvl6pPr>
            <a:lvl7pPr lvl="6" algn="ctr">
              <a:lnSpc>
                <a:spcPct val="100000"/>
              </a:lnSpc>
              <a:spcBef>
                <a:spcPts val="0"/>
              </a:spcBef>
              <a:spcAft>
                <a:spcPts val="0"/>
              </a:spcAft>
              <a:buClr>
                <a:schemeClr val="dk1"/>
              </a:buClr>
              <a:buSzPts val="1800"/>
              <a:buNone/>
              <a:defRPr sz="2400"/>
            </a:lvl7pPr>
            <a:lvl8pPr lvl="7" algn="ctr">
              <a:lnSpc>
                <a:spcPct val="100000"/>
              </a:lnSpc>
              <a:spcBef>
                <a:spcPts val="0"/>
              </a:spcBef>
              <a:spcAft>
                <a:spcPts val="0"/>
              </a:spcAft>
              <a:buClr>
                <a:schemeClr val="dk1"/>
              </a:buClr>
              <a:buSzPts val="1800"/>
              <a:buNone/>
              <a:defRPr sz="2400"/>
            </a:lvl8pPr>
            <a:lvl9pPr lvl="8" algn="ctr">
              <a:lnSpc>
                <a:spcPct val="100000"/>
              </a:lnSpc>
              <a:spcBef>
                <a:spcPts val="0"/>
              </a:spcBef>
              <a:spcAft>
                <a:spcPts val="0"/>
              </a:spcAft>
              <a:buClr>
                <a:schemeClr val="dk1"/>
              </a:buClr>
              <a:buSzPts val="1800"/>
              <a:buNone/>
              <a:defRPr sz="2400"/>
            </a:lvl9pPr>
          </a:lstStyle>
          <a:p/>
        </p:txBody>
      </p:sp>
      <p:sp>
        <p:nvSpPr>
          <p:cNvPr id="453" name="Google Shape;453;p298"/>
          <p:cNvSpPr/>
          <p:nvPr>
            <p:ph idx="2" type="pic"/>
          </p:nvPr>
        </p:nvSpPr>
        <p:spPr>
          <a:xfrm>
            <a:off x="4762500" y="5130800"/>
            <a:ext cx="2756000" cy="7636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ody" type="title">
  <p:cSld name="TITLE">
    <p:spTree>
      <p:nvGrpSpPr>
        <p:cNvPr id="454" name="Shape 454"/>
        <p:cNvGrpSpPr/>
        <p:nvPr/>
      </p:nvGrpSpPr>
      <p:grpSpPr>
        <a:xfrm>
          <a:off x="0" y="0"/>
          <a:ext cx="0" cy="0"/>
          <a:chOff x="0" y="0"/>
          <a:chExt cx="0" cy="0"/>
        </a:xfrm>
      </p:grpSpPr>
      <p:sp>
        <p:nvSpPr>
          <p:cNvPr id="455" name="Google Shape;455;p29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56" name="Google Shape;456;p299"/>
          <p:cNvSpPr txBox="1"/>
          <p:nvPr>
            <p:ph type="title"/>
          </p:nvPr>
        </p:nvSpPr>
        <p:spPr>
          <a:xfrm>
            <a:off x="950800" y="795133"/>
            <a:ext cx="102904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p:txBody>
      </p:sp>
      <p:sp>
        <p:nvSpPr>
          <p:cNvPr id="457" name="Google Shape;457;p299"/>
          <p:cNvSpPr txBox="1"/>
          <p:nvPr>
            <p:ph idx="1" type="subTitle"/>
          </p:nvPr>
        </p:nvSpPr>
        <p:spPr>
          <a:xfrm>
            <a:off x="950967" y="1785233"/>
            <a:ext cx="53936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458" name="Google Shape;458;p299"/>
          <p:cNvSpPr txBox="1"/>
          <p:nvPr>
            <p:ph idx="2" type="body"/>
          </p:nvPr>
        </p:nvSpPr>
        <p:spPr>
          <a:xfrm>
            <a:off x="950800" y="2548833"/>
            <a:ext cx="10290400" cy="3521600"/>
          </a:xfrm>
          <a:prstGeom prst="rect">
            <a:avLst/>
          </a:prstGeom>
          <a:noFill/>
          <a:ln>
            <a:noFill/>
          </a:ln>
        </p:spPr>
        <p:txBody>
          <a:bodyPr anchorCtr="0" anchor="t" bIns="91425" lIns="91425" spcFirstLastPara="1" rIns="91425" wrap="square" tIns="91425">
            <a:normAutofit/>
          </a:bodyPr>
          <a:lstStyle>
            <a:lvl1pPr indent="-330200" lvl="0" marL="457200" algn="l">
              <a:lnSpc>
                <a:spcPct val="100000"/>
              </a:lnSpc>
              <a:spcBef>
                <a:spcPts val="0"/>
              </a:spcBef>
              <a:spcAft>
                <a:spcPts val="0"/>
              </a:spcAft>
              <a:buClr>
                <a:schemeClr val="dk1"/>
              </a:buClr>
              <a:buSzPts val="1600"/>
              <a:buChar char="●"/>
              <a:defRPr/>
            </a:lvl1pPr>
            <a:lvl2pPr indent="-317500" lvl="1" marL="914400" algn="l">
              <a:lnSpc>
                <a:spcPct val="100000"/>
              </a:lnSpc>
              <a:spcBef>
                <a:spcPts val="0"/>
              </a:spcBef>
              <a:spcAft>
                <a:spcPts val="0"/>
              </a:spcAft>
              <a:buClr>
                <a:schemeClr val="dk1"/>
              </a:buClr>
              <a:buSzPts val="1400"/>
              <a:buChar char="○"/>
              <a:defRPr/>
            </a:lvl2pPr>
            <a:lvl3pPr indent="-317500" lvl="2" marL="1371600" algn="l">
              <a:lnSpc>
                <a:spcPct val="100000"/>
              </a:lnSpc>
              <a:spcBef>
                <a:spcPts val="0"/>
              </a:spcBef>
              <a:spcAft>
                <a:spcPts val="0"/>
              </a:spcAft>
              <a:buClr>
                <a:schemeClr val="dk1"/>
              </a:buClr>
              <a:buSzPts val="1400"/>
              <a:buChar char="■"/>
              <a:defRPr/>
            </a:lvl3pPr>
            <a:lvl4pPr indent="-317500" lvl="3" marL="1828800" algn="l">
              <a:lnSpc>
                <a:spcPct val="100000"/>
              </a:lnSpc>
              <a:spcBef>
                <a:spcPts val="0"/>
              </a:spcBef>
              <a:spcAft>
                <a:spcPts val="0"/>
              </a:spcAft>
              <a:buClr>
                <a:schemeClr val="dk1"/>
              </a:buClr>
              <a:buSzPts val="1400"/>
              <a:buChar char="●"/>
              <a:defRPr/>
            </a:lvl4pPr>
            <a:lvl5pPr indent="-317500" lvl="4" marL="2286000" algn="l">
              <a:lnSpc>
                <a:spcPct val="100000"/>
              </a:lnSpc>
              <a:spcBef>
                <a:spcPts val="0"/>
              </a:spcBef>
              <a:spcAft>
                <a:spcPts val="0"/>
              </a:spcAft>
              <a:buClr>
                <a:schemeClr val="dk1"/>
              </a:buClr>
              <a:buSzPts val="1400"/>
              <a:buChar char="○"/>
              <a:defRPr/>
            </a:lvl5pPr>
            <a:lvl6pPr indent="-317500" lvl="5" marL="2743200" algn="l">
              <a:lnSpc>
                <a:spcPct val="100000"/>
              </a:lnSpc>
              <a:spcBef>
                <a:spcPts val="0"/>
              </a:spcBef>
              <a:spcAft>
                <a:spcPts val="0"/>
              </a:spcAft>
              <a:buClr>
                <a:schemeClr val="dk1"/>
              </a:buClr>
              <a:buSzPts val="1400"/>
              <a:buChar char="■"/>
              <a:defRPr/>
            </a:lvl6pPr>
            <a:lvl7pPr indent="-317500" lvl="6" marL="3200400" algn="l">
              <a:lnSpc>
                <a:spcPct val="100000"/>
              </a:lnSpc>
              <a:spcBef>
                <a:spcPts val="0"/>
              </a:spcBef>
              <a:spcAft>
                <a:spcPts val="0"/>
              </a:spcAft>
              <a:buClr>
                <a:schemeClr val="dk1"/>
              </a:buClr>
              <a:buSzPts val="1400"/>
              <a:buChar char="●"/>
              <a:defRPr/>
            </a:lvl7pPr>
            <a:lvl8pPr indent="-317500" lvl="7" marL="3657600" algn="l">
              <a:lnSpc>
                <a:spcPct val="100000"/>
              </a:lnSpc>
              <a:spcBef>
                <a:spcPts val="0"/>
              </a:spcBef>
              <a:spcAft>
                <a:spcPts val="0"/>
              </a:spcAft>
              <a:buClr>
                <a:schemeClr val="dk1"/>
              </a:buClr>
              <a:buSzPts val="1400"/>
              <a:buChar char="○"/>
              <a:defRPr/>
            </a:lvl8pPr>
            <a:lvl9pPr indent="-317500" lvl="8" marL="4114800" algn="l">
              <a:lnSpc>
                <a:spcPct val="100000"/>
              </a:lnSpc>
              <a:spcBef>
                <a:spcPts val="0"/>
              </a:spcBef>
              <a:spcAft>
                <a:spcPts val="0"/>
              </a:spcAft>
              <a:buClr>
                <a:schemeClr val="dk1"/>
              </a:buClr>
              <a:buSzPts val="1400"/>
              <a:buChar char="■"/>
              <a:defRPr/>
            </a:lvl9pPr>
          </a:lstStyle>
          <a:p/>
        </p:txBody>
      </p:sp>
      <p:pic>
        <p:nvPicPr>
          <p:cNvPr id="459" name="Google Shape;459;p299"/>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Numbers + Image" type="secHead">
  <p:cSld name="SECTION_HEADER">
    <p:bg>
      <p:bgPr>
        <a:noFill/>
      </p:bgPr>
    </p:bg>
    <p:spTree>
      <p:nvGrpSpPr>
        <p:cNvPr id="460" name="Shape 460"/>
        <p:cNvGrpSpPr/>
        <p:nvPr/>
      </p:nvGrpSpPr>
      <p:grpSpPr>
        <a:xfrm>
          <a:off x="0" y="0"/>
          <a:ext cx="0" cy="0"/>
          <a:chOff x="0" y="0"/>
          <a:chExt cx="0" cy="0"/>
        </a:xfrm>
      </p:grpSpPr>
      <p:sp>
        <p:nvSpPr>
          <p:cNvPr id="461" name="Google Shape;461;p300"/>
          <p:cNvSpPr txBox="1"/>
          <p:nvPr>
            <p:ph idx="1" type="subTitle"/>
          </p:nvPr>
        </p:nvSpPr>
        <p:spPr>
          <a:xfrm>
            <a:off x="557396" y="1234604"/>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462" name="Google Shape;462;p30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3" name="Google Shape;463;p300"/>
          <p:cNvSpPr txBox="1"/>
          <p:nvPr>
            <p:ph idx="2" type="subTitle"/>
          </p:nvPr>
        </p:nvSpPr>
        <p:spPr>
          <a:xfrm>
            <a:off x="557396" y="4259205"/>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464" name="Google Shape;464;p300"/>
          <p:cNvSpPr txBox="1"/>
          <p:nvPr>
            <p:ph idx="3" type="body"/>
          </p:nvPr>
        </p:nvSpPr>
        <p:spPr>
          <a:xfrm>
            <a:off x="554637" y="1738739"/>
            <a:ext cx="57020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465" name="Google Shape;465;p300"/>
          <p:cNvSpPr txBox="1"/>
          <p:nvPr>
            <p:ph idx="4" type="body"/>
          </p:nvPr>
        </p:nvSpPr>
        <p:spPr>
          <a:xfrm>
            <a:off x="554629" y="4748005"/>
            <a:ext cx="57748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466" name="Google Shape;466;p300"/>
          <p:cNvSpPr txBox="1"/>
          <p:nvPr>
            <p:ph idx="5" type="body"/>
          </p:nvPr>
        </p:nvSpPr>
        <p:spPr>
          <a:xfrm>
            <a:off x="554637" y="3231105"/>
            <a:ext cx="5702000" cy="677600"/>
          </a:xfrm>
          <a:prstGeom prst="rect">
            <a:avLst/>
          </a:prstGeom>
          <a:noFill/>
          <a:ln>
            <a:noFill/>
          </a:ln>
        </p:spPr>
        <p:txBody>
          <a:bodyPr anchorCtr="0" anchor="t" bIns="91425" lIns="91425" spcFirstLastPara="1" rIns="91425" wrap="square" tIns="91425">
            <a:noAutofit/>
          </a:bodyPr>
          <a:lstStyle>
            <a:lvl1pPr indent="-330200" lvl="0" marL="457200" algn="l">
              <a:lnSpc>
                <a:spcPct val="90000"/>
              </a:lnSpc>
              <a:spcBef>
                <a:spcPts val="0"/>
              </a:spcBef>
              <a:spcAft>
                <a:spcPts val="0"/>
              </a:spcAft>
              <a:buClr>
                <a:schemeClr val="dk1"/>
              </a:buClr>
              <a:buSzPts val="16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467" name="Google Shape;467;p300"/>
          <p:cNvSpPr txBox="1"/>
          <p:nvPr>
            <p:ph idx="6" type="subTitle"/>
          </p:nvPr>
        </p:nvSpPr>
        <p:spPr>
          <a:xfrm>
            <a:off x="557396" y="2722304"/>
            <a:ext cx="5774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800"/>
              <a:buNone/>
              <a:defRPr b="1" sz="2400">
                <a:solidFill>
                  <a:schemeClr val="dk1"/>
                </a:solidFill>
              </a:defRPr>
            </a:lvl1pPr>
            <a:lvl2pPr lvl="1" algn="l">
              <a:lnSpc>
                <a:spcPct val="100000"/>
              </a:lnSpc>
              <a:spcBef>
                <a:spcPts val="0"/>
              </a:spcBef>
              <a:spcAft>
                <a:spcPts val="0"/>
              </a:spcAft>
              <a:buClr>
                <a:schemeClr val="dk1"/>
              </a:buClr>
              <a:buSzPts val="1800"/>
              <a:buNone/>
              <a:defRPr b="1" sz="2400"/>
            </a:lvl2pPr>
            <a:lvl3pPr lvl="2" algn="l">
              <a:lnSpc>
                <a:spcPct val="100000"/>
              </a:lnSpc>
              <a:spcBef>
                <a:spcPts val="0"/>
              </a:spcBef>
              <a:spcAft>
                <a:spcPts val="0"/>
              </a:spcAft>
              <a:buClr>
                <a:schemeClr val="dk1"/>
              </a:buClr>
              <a:buSzPts val="1800"/>
              <a:buNone/>
              <a:defRPr b="1" sz="2400"/>
            </a:lvl3pPr>
            <a:lvl4pPr lvl="3" algn="l">
              <a:lnSpc>
                <a:spcPct val="100000"/>
              </a:lnSpc>
              <a:spcBef>
                <a:spcPts val="0"/>
              </a:spcBef>
              <a:spcAft>
                <a:spcPts val="0"/>
              </a:spcAft>
              <a:buClr>
                <a:schemeClr val="dk1"/>
              </a:buClr>
              <a:buSzPts val="1800"/>
              <a:buNone/>
              <a:defRPr b="1" sz="2400"/>
            </a:lvl4pPr>
            <a:lvl5pPr lvl="4" algn="l">
              <a:lnSpc>
                <a:spcPct val="100000"/>
              </a:lnSpc>
              <a:spcBef>
                <a:spcPts val="0"/>
              </a:spcBef>
              <a:spcAft>
                <a:spcPts val="0"/>
              </a:spcAft>
              <a:buClr>
                <a:schemeClr val="dk1"/>
              </a:buClr>
              <a:buSzPts val="1800"/>
              <a:buNone/>
              <a:defRPr b="1" sz="2400"/>
            </a:lvl5pPr>
            <a:lvl6pPr lvl="5" algn="l">
              <a:lnSpc>
                <a:spcPct val="100000"/>
              </a:lnSpc>
              <a:spcBef>
                <a:spcPts val="0"/>
              </a:spcBef>
              <a:spcAft>
                <a:spcPts val="0"/>
              </a:spcAft>
              <a:buClr>
                <a:schemeClr val="dk1"/>
              </a:buClr>
              <a:buSzPts val="1800"/>
              <a:buNone/>
              <a:defRPr b="1" sz="2400"/>
            </a:lvl6pPr>
            <a:lvl7pPr lvl="6" algn="l">
              <a:lnSpc>
                <a:spcPct val="100000"/>
              </a:lnSpc>
              <a:spcBef>
                <a:spcPts val="0"/>
              </a:spcBef>
              <a:spcAft>
                <a:spcPts val="0"/>
              </a:spcAft>
              <a:buClr>
                <a:schemeClr val="dk1"/>
              </a:buClr>
              <a:buSzPts val="1800"/>
              <a:buNone/>
              <a:defRPr b="1" sz="2400"/>
            </a:lvl7pPr>
            <a:lvl8pPr lvl="7" algn="l">
              <a:lnSpc>
                <a:spcPct val="100000"/>
              </a:lnSpc>
              <a:spcBef>
                <a:spcPts val="0"/>
              </a:spcBef>
              <a:spcAft>
                <a:spcPts val="0"/>
              </a:spcAft>
              <a:buClr>
                <a:schemeClr val="dk1"/>
              </a:buClr>
              <a:buSzPts val="1800"/>
              <a:buNone/>
              <a:defRPr b="1" sz="2400"/>
            </a:lvl8pPr>
            <a:lvl9pPr lvl="8" algn="l">
              <a:lnSpc>
                <a:spcPct val="100000"/>
              </a:lnSpc>
              <a:spcBef>
                <a:spcPts val="0"/>
              </a:spcBef>
              <a:spcAft>
                <a:spcPts val="0"/>
              </a:spcAft>
              <a:buClr>
                <a:schemeClr val="dk1"/>
              </a:buClr>
              <a:buSzPts val="1800"/>
              <a:buNone/>
              <a:defRPr b="1" sz="2400"/>
            </a:lvl9pPr>
          </a:lstStyle>
          <a:p/>
        </p:txBody>
      </p:sp>
      <p:sp>
        <p:nvSpPr>
          <p:cNvPr id="468" name="Google Shape;468;p300"/>
          <p:cNvSpPr txBox="1"/>
          <p:nvPr>
            <p:ph type="title"/>
          </p:nvPr>
        </p:nvSpPr>
        <p:spPr>
          <a:xfrm>
            <a:off x="512319" y="67896"/>
            <a:ext cx="11423008"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rgbClr val="053270"/>
              </a:buClr>
              <a:buSzPts val="3600"/>
              <a:buFont typeface="Calibri"/>
              <a:buNone/>
              <a:defRPr sz="4800">
                <a:solidFill>
                  <a:srgbClr val="053270"/>
                </a:solidFill>
              </a:defRPr>
            </a:lvl1pPr>
            <a:lvl2pPr lvl="1"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2pPr>
            <a:lvl3pPr lvl="2"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3pPr>
            <a:lvl4pPr lvl="3"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4pPr>
            <a:lvl5pPr lvl="4"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5pPr>
            <a:lvl6pPr lvl="5"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6pPr>
            <a:lvl7pPr lvl="6"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7pPr>
            <a:lvl8pPr lvl="7"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8pPr>
            <a:lvl9pPr lvl="8" algn="l">
              <a:lnSpc>
                <a:spcPct val="100000"/>
              </a:lnSpc>
              <a:spcBef>
                <a:spcPts val="0"/>
              </a:spcBef>
              <a:spcAft>
                <a:spcPts val="0"/>
              </a:spcAft>
              <a:buClr>
                <a:srgbClr val="053270"/>
              </a:buClr>
              <a:buSzPts val="3600"/>
              <a:buFont typeface="Manrope"/>
              <a:buNone/>
              <a:defRPr sz="4800">
                <a:solidFill>
                  <a:srgbClr val="053270"/>
                </a:solidFill>
                <a:latin typeface="Manrope"/>
                <a:ea typeface="Manrope"/>
                <a:cs typeface="Manrope"/>
                <a:sym typeface="Manrope"/>
              </a:defRPr>
            </a:lvl9pPr>
          </a:lstStyle>
          <a:p/>
        </p:txBody>
      </p:sp>
      <p:pic>
        <p:nvPicPr>
          <p:cNvPr id="469" name="Google Shape;469;p300"/>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70" name="Shape 470"/>
        <p:cNvGrpSpPr/>
        <p:nvPr/>
      </p:nvGrpSpPr>
      <p:grpSpPr>
        <a:xfrm>
          <a:off x="0" y="0"/>
          <a:ext cx="0" cy="0"/>
          <a:chOff x="0" y="0"/>
          <a:chExt cx="0" cy="0"/>
        </a:xfrm>
      </p:grpSpPr>
      <p:sp>
        <p:nvSpPr>
          <p:cNvPr id="471" name="Google Shape;471;p3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2" name="Google Shape;472;p320"/>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p:txBody>
      </p:sp>
      <p:sp>
        <p:nvSpPr>
          <p:cNvPr id="473" name="Google Shape;473;p32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p32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32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76" name="Google Shape;476;p320"/>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7" name="Shape 477"/>
        <p:cNvGrpSpPr/>
        <p:nvPr/>
      </p:nvGrpSpPr>
      <p:grpSpPr>
        <a:xfrm>
          <a:off x="0" y="0"/>
          <a:ext cx="0" cy="0"/>
          <a:chOff x="0" y="0"/>
          <a:chExt cx="0" cy="0"/>
        </a:xfrm>
      </p:grpSpPr>
      <p:sp>
        <p:nvSpPr>
          <p:cNvPr id="478" name="Google Shape;478;p3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321"/>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0" name="Google Shape;480;p32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32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p32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83" name="Shape 483"/>
        <p:cNvGrpSpPr/>
        <p:nvPr/>
      </p:nvGrpSpPr>
      <p:grpSpPr>
        <a:xfrm>
          <a:off x="0" y="0"/>
          <a:ext cx="0" cy="0"/>
          <a:chOff x="0" y="0"/>
          <a:chExt cx="0" cy="0"/>
        </a:xfrm>
      </p:grpSpPr>
      <p:sp>
        <p:nvSpPr>
          <p:cNvPr id="484" name="Google Shape;484;p322"/>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p322"/>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1800"/>
              <a:buNone/>
              <a:defRPr sz="2400">
                <a:solidFill>
                  <a:srgbClr val="888888"/>
                </a:solidFill>
              </a:defRPr>
            </a:lvl1pPr>
            <a:lvl2pPr indent="-228600" lvl="1" marL="914400" algn="l">
              <a:lnSpc>
                <a:spcPct val="90000"/>
              </a:lnSpc>
              <a:spcBef>
                <a:spcPts val="500"/>
              </a:spcBef>
              <a:spcAft>
                <a:spcPts val="0"/>
              </a:spcAft>
              <a:buClr>
                <a:srgbClr val="888888"/>
              </a:buClr>
              <a:buSzPts val="1500"/>
              <a:buNone/>
              <a:defRPr sz="2000">
                <a:solidFill>
                  <a:srgbClr val="888888"/>
                </a:solidFill>
              </a:defRPr>
            </a:lvl2pPr>
            <a:lvl3pPr indent="-228600" lvl="2" marL="1371600" algn="l">
              <a:lnSpc>
                <a:spcPct val="90000"/>
              </a:lnSpc>
              <a:spcBef>
                <a:spcPts val="500"/>
              </a:spcBef>
              <a:spcAft>
                <a:spcPts val="0"/>
              </a:spcAft>
              <a:buClr>
                <a:srgbClr val="888888"/>
              </a:buClr>
              <a:buSzPts val="1350"/>
              <a:buNone/>
              <a:defRPr sz="1800">
                <a:solidFill>
                  <a:srgbClr val="888888"/>
                </a:solidFill>
              </a:defRPr>
            </a:lvl3pPr>
            <a:lvl4pPr indent="-228600" lvl="3" marL="1828800" algn="l">
              <a:lnSpc>
                <a:spcPct val="90000"/>
              </a:lnSpc>
              <a:spcBef>
                <a:spcPts val="500"/>
              </a:spcBef>
              <a:spcAft>
                <a:spcPts val="0"/>
              </a:spcAft>
              <a:buClr>
                <a:srgbClr val="888888"/>
              </a:buClr>
              <a:buSzPts val="1200"/>
              <a:buNone/>
              <a:defRPr sz="1600">
                <a:solidFill>
                  <a:srgbClr val="888888"/>
                </a:solidFill>
              </a:defRPr>
            </a:lvl4pPr>
            <a:lvl5pPr indent="-228600" lvl="4" marL="2286000" algn="l">
              <a:lnSpc>
                <a:spcPct val="90000"/>
              </a:lnSpc>
              <a:spcBef>
                <a:spcPts val="500"/>
              </a:spcBef>
              <a:spcAft>
                <a:spcPts val="0"/>
              </a:spcAft>
              <a:buClr>
                <a:srgbClr val="888888"/>
              </a:buClr>
              <a:buSzPts val="1200"/>
              <a:buNone/>
              <a:defRPr sz="1600">
                <a:solidFill>
                  <a:srgbClr val="888888"/>
                </a:solidFill>
              </a:defRPr>
            </a:lvl5pPr>
            <a:lvl6pPr indent="-228600" lvl="5" marL="2743200" algn="l">
              <a:lnSpc>
                <a:spcPct val="90000"/>
              </a:lnSpc>
              <a:spcBef>
                <a:spcPts val="500"/>
              </a:spcBef>
              <a:spcAft>
                <a:spcPts val="0"/>
              </a:spcAft>
              <a:buClr>
                <a:srgbClr val="888888"/>
              </a:buClr>
              <a:buSzPts val="1200"/>
              <a:buNone/>
              <a:defRPr sz="1600">
                <a:solidFill>
                  <a:srgbClr val="888888"/>
                </a:solidFill>
              </a:defRPr>
            </a:lvl6pPr>
            <a:lvl7pPr indent="-228600" lvl="6" marL="3200400" algn="l">
              <a:lnSpc>
                <a:spcPct val="90000"/>
              </a:lnSpc>
              <a:spcBef>
                <a:spcPts val="500"/>
              </a:spcBef>
              <a:spcAft>
                <a:spcPts val="0"/>
              </a:spcAft>
              <a:buClr>
                <a:srgbClr val="888888"/>
              </a:buClr>
              <a:buSzPts val="1200"/>
              <a:buNone/>
              <a:defRPr sz="1600">
                <a:solidFill>
                  <a:srgbClr val="888888"/>
                </a:solidFill>
              </a:defRPr>
            </a:lvl7pPr>
            <a:lvl8pPr indent="-228600" lvl="7" marL="3657600" algn="l">
              <a:lnSpc>
                <a:spcPct val="90000"/>
              </a:lnSpc>
              <a:spcBef>
                <a:spcPts val="500"/>
              </a:spcBef>
              <a:spcAft>
                <a:spcPts val="0"/>
              </a:spcAft>
              <a:buClr>
                <a:srgbClr val="888888"/>
              </a:buClr>
              <a:buSzPts val="1200"/>
              <a:buNone/>
              <a:defRPr sz="1600">
                <a:solidFill>
                  <a:srgbClr val="888888"/>
                </a:solidFill>
              </a:defRPr>
            </a:lvl8pPr>
            <a:lvl9pPr indent="-228600" lvl="8" marL="4114800" algn="l">
              <a:lnSpc>
                <a:spcPct val="90000"/>
              </a:lnSpc>
              <a:spcBef>
                <a:spcPts val="500"/>
              </a:spcBef>
              <a:spcAft>
                <a:spcPts val="0"/>
              </a:spcAft>
              <a:buClr>
                <a:srgbClr val="888888"/>
              </a:buClr>
              <a:buSzPts val="1200"/>
              <a:buNone/>
              <a:defRPr sz="1600">
                <a:solidFill>
                  <a:srgbClr val="888888"/>
                </a:solidFill>
              </a:defRPr>
            </a:lvl9pPr>
          </a:lstStyle>
          <a:p/>
        </p:txBody>
      </p:sp>
      <p:sp>
        <p:nvSpPr>
          <p:cNvPr id="486" name="Google Shape;486;p32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32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32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89" name="Google Shape;489;p322"/>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0" name="Shape 490"/>
        <p:cNvGrpSpPr/>
        <p:nvPr/>
      </p:nvGrpSpPr>
      <p:grpSpPr>
        <a:xfrm>
          <a:off x="0" y="0"/>
          <a:ext cx="0" cy="0"/>
          <a:chOff x="0" y="0"/>
          <a:chExt cx="0" cy="0"/>
        </a:xfrm>
      </p:grpSpPr>
      <p:sp>
        <p:nvSpPr>
          <p:cNvPr id="491" name="Google Shape;491;p3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323"/>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323"/>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32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p32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p32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7" name="Shape 497"/>
        <p:cNvGrpSpPr/>
        <p:nvPr/>
      </p:nvGrpSpPr>
      <p:grpSpPr>
        <a:xfrm>
          <a:off x="0" y="0"/>
          <a:ext cx="0" cy="0"/>
          <a:chOff x="0" y="0"/>
          <a:chExt cx="0" cy="0"/>
        </a:xfrm>
      </p:grpSpPr>
      <p:sp>
        <p:nvSpPr>
          <p:cNvPr id="498" name="Google Shape;498;p3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324"/>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2400"/>
            </a:lvl1pPr>
            <a:lvl2pPr indent="-228600" lvl="1" marL="914400" algn="l">
              <a:lnSpc>
                <a:spcPct val="90000"/>
              </a:lnSpc>
              <a:spcBef>
                <a:spcPts val="500"/>
              </a:spcBef>
              <a:spcAft>
                <a:spcPts val="0"/>
              </a:spcAft>
              <a:buClr>
                <a:schemeClr val="dk1"/>
              </a:buClr>
              <a:buSzPts val="1500"/>
              <a:buNone/>
              <a:defRPr b="1" sz="2000"/>
            </a:lvl2pPr>
            <a:lvl3pPr indent="-228600" lvl="2" marL="1371600" algn="l">
              <a:lnSpc>
                <a:spcPct val="90000"/>
              </a:lnSpc>
              <a:spcBef>
                <a:spcPts val="500"/>
              </a:spcBef>
              <a:spcAft>
                <a:spcPts val="0"/>
              </a:spcAft>
              <a:buClr>
                <a:schemeClr val="dk1"/>
              </a:buClr>
              <a:buSzPts val="1350"/>
              <a:buNone/>
              <a:defRPr b="1" sz="1800"/>
            </a:lvl3pPr>
            <a:lvl4pPr indent="-228600" lvl="3" marL="1828800" algn="l">
              <a:lnSpc>
                <a:spcPct val="90000"/>
              </a:lnSpc>
              <a:spcBef>
                <a:spcPts val="500"/>
              </a:spcBef>
              <a:spcAft>
                <a:spcPts val="0"/>
              </a:spcAft>
              <a:buClr>
                <a:schemeClr val="dk1"/>
              </a:buClr>
              <a:buSzPts val="1200"/>
              <a:buNone/>
              <a:defRPr b="1" sz="1600"/>
            </a:lvl4pPr>
            <a:lvl5pPr indent="-228600" lvl="4" marL="2286000" algn="l">
              <a:lnSpc>
                <a:spcPct val="90000"/>
              </a:lnSpc>
              <a:spcBef>
                <a:spcPts val="500"/>
              </a:spcBef>
              <a:spcAft>
                <a:spcPts val="0"/>
              </a:spcAft>
              <a:buClr>
                <a:schemeClr val="dk1"/>
              </a:buClr>
              <a:buSzPts val="1200"/>
              <a:buNone/>
              <a:defRPr b="1" sz="1600"/>
            </a:lvl5pPr>
            <a:lvl6pPr indent="-228600" lvl="5" marL="2743200" algn="l">
              <a:lnSpc>
                <a:spcPct val="90000"/>
              </a:lnSpc>
              <a:spcBef>
                <a:spcPts val="500"/>
              </a:spcBef>
              <a:spcAft>
                <a:spcPts val="0"/>
              </a:spcAft>
              <a:buClr>
                <a:schemeClr val="dk1"/>
              </a:buClr>
              <a:buSzPts val="1200"/>
              <a:buNone/>
              <a:defRPr b="1" sz="1600"/>
            </a:lvl6pPr>
            <a:lvl7pPr indent="-228600" lvl="6" marL="3200400" algn="l">
              <a:lnSpc>
                <a:spcPct val="90000"/>
              </a:lnSpc>
              <a:spcBef>
                <a:spcPts val="500"/>
              </a:spcBef>
              <a:spcAft>
                <a:spcPts val="0"/>
              </a:spcAft>
              <a:buClr>
                <a:schemeClr val="dk1"/>
              </a:buClr>
              <a:buSzPts val="1200"/>
              <a:buNone/>
              <a:defRPr b="1" sz="1600"/>
            </a:lvl7pPr>
            <a:lvl8pPr indent="-228600" lvl="7" marL="3657600" algn="l">
              <a:lnSpc>
                <a:spcPct val="90000"/>
              </a:lnSpc>
              <a:spcBef>
                <a:spcPts val="500"/>
              </a:spcBef>
              <a:spcAft>
                <a:spcPts val="0"/>
              </a:spcAft>
              <a:buClr>
                <a:schemeClr val="dk1"/>
              </a:buClr>
              <a:buSzPts val="1200"/>
              <a:buNone/>
              <a:defRPr b="1" sz="1600"/>
            </a:lvl8pPr>
            <a:lvl9pPr indent="-228600" lvl="8" marL="4114800" algn="l">
              <a:lnSpc>
                <a:spcPct val="90000"/>
              </a:lnSpc>
              <a:spcBef>
                <a:spcPts val="500"/>
              </a:spcBef>
              <a:spcAft>
                <a:spcPts val="0"/>
              </a:spcAft>
              <a:buClr>
                <a:schemeClr val="dk1"/>
              </a:buClr>
              <a:buSzPts val="1200"/>
              <a:buNone/>
              <a:defRPr b="1" sz="1600"/>
            </a:lvl9pPr>
          </a:lstStyle>
          <a:p/>
        </p:txBody>
      </p:sp>
      <p:sp>
        <p:nvSpPr>
          <p:cNvPr id="500" name="Google Shape;500;p324"/>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324"/>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2400"/>
            </a:lvl1pPr>
            <a:lvl2pPr indent="-228600" lvl="1" marL="914400" algn="l">
              <a:lnSpc>
                <a:spcPct val="90000"/>
              </a:lnSpc>
              <a:spcBef>
                <a:spcPts val="500"/>
              </a:spcBef>
              <a:spcAft>
                <a:spcPts val="0"/>
              </a:spcAft>
              <a:buClr>
                <a:schemeClr val="dk1"/>
              </a:buClr>
              <a:buSzPts val="1500"/>
              <a:buNone/>
              <a:defRPr b="1" sz="2000"/>
            </a:lvl2pPr>
            <a:lvl3pPr indent="-228600" lvl="2" marL="1371600" algn="l">
              <a:lnSpc>
                <a:spcPct val="90000"/>
              </a:lnSpc>
              <a:spcBef>
                <a:spcPts val="500"/>
              </a:spcBef>
              <a:spcAft>
                <a:spcPts val="0"/>
              </a:spcAft>
              <a:buClr>
                <a:schemeClr val="dk1"/>
              </a:buClr>
              <a:buSzPts val="1350"/>
              <a:buNone/>
              <a:defRPr b="1" sz="1800"/>
            </a:lvl3pPr>
            <a:lvl4pPr indent="-228600" lvl="3" marL="1828800" algn="l">
              <a:lnSpc>
                <a:spcPct val="90000"/>
              </a:lnSpc>
              <a:spcBef>
                <a:spcPts val="500"/>
              </a:spcBef>
              <a:spcAft>
                <a:spcPts val="0"/>
              </a:spcAft>
              <a:buClr>
                <a:schemeClr val="dk1"/>
              </a:buClr>
              <a:buSzPts val="1200"/>
              <a:buNone/>
              <a:defRPr b="1" sz="1600"/>
            </a:lvl4pPr>
            <a:lvl5pPr indent="-228600" lvl="4" marL="2286000" algn="l">
              <a:lnSpc>
                <a:spcPct val="90000"/>
              </a:lnSpc>
              <a:spcBef>
                <a:spcPts val="500"/>
              </a:spcBef>
              <a:spcAft>
                <a:spcPts val="0"/>
              </a:spcAft>
              <a:buClr>
                <a:schemeClr val="dk1"/>
              </a:buClr>
              <a:buSzPts val="1200"/>
              <a:buNone/>
              <a:defRPr b="1" sz="1600"/>
            </a:lvl5pPr>
            <a:lvl6pPr indent="-228600" lvl="5" marL="2743200" algn="l">
              <a:lnSpc>
                <a:spcPct val="90000"/>
              </a:lnSpc>
              <a:spcBef>
                <a:spcPts val="500"/>
              </a:spcBef>
              <a:spcAft>
                <a:spcPts val="0"/>
              </a:spcAft>
              <a:buClr>
                <a:schemeClr val="dk1"/>
              </a:buClr>
              <a:buSzPts val="1200"/>
              <a:buNone/>
              <a:defRPr b="1" sz="1600"/>
            </a:lvl6pPr>
            <a:lvl7pPr indent="-228600" lvl="6" marL="3200400" algn="l">
              <a:lnSpc>
                <a:spcPct val="90000"/>
              </a:lnSpc>
              <a:spcBef>
                <a:spcPts val="500"/>
              </a:spcBef>
              <a:spcAft>
                <a:spcPts val="0"/>
              </a:spcAft>
              <a:buClr>
                <a:schemeClr val="dk1"/>
              </a:buClr>
              <a:buSzPts val="1200"/>
              <a:buNone/>
              <a:defRPr b="1" sz="1600"/>
            </a:lvl7pPr>
            <a:lvl8pPr indent="-228600" lvl="7" marL="3657600" algn="l">
              <a:lnSpc>
                <a:spcPct val="90000"/>
              </a:lnSpc>
              <a:spcBef>
                <a:spcPts val="500"/>
              </a:spcBef>
              <a:spcAft>
                <a:spcPts val="0"/>
              </a:spcAft>
              <a:buClr>
                <a:schemeClr val="dk1"/>
              </a:buClr>
              <a:buSzPts val="1200"/>
              <a:buNone/>
              <a:defRPr b="1" sz="1600"/>
            </a:lvl8pPr>
            <a:lvl9pPr indent="-228600" lvl="8" marL="4114800" algn="l">
              <a:lnSpc>
                <a:spcPct val="90000"/>
              </a:lnSpc>
              <a:spcBef>
                <a:spcPts val="500"/>
              </a:spcBef>
              <a:spcAft>
                <a:spcPts val="0"/>
              </a:spcAft>
              <a:buClr>
                <a:schemeClr val="dk1"/>
              </a:buClr>
              <a:buSzPts val="1200"/>
              <a:buNone/>
              <a:defRPr b="1" sz="1600"/>
            </a:lvl9pPr>
          </a:lstStyle>
          <a:p/>
        </p:txBody>
      </p:sp>
      <p:sp>
        <p:nvSpPr>
          <p:cNvPr id="502" name="Google Shape;502;p324"/>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32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4" name="Google Shape;504;p32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p32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6" name="Shape 506"/>
        <p:cNvGrpSpPr/>
        <p:nvPr/>
      </p:nvGrpSpPr>
      <p:grpSpPr>
        <a:xfrm>
          <a:off x="0" y="0"/>
          <a:ext cx="0" cy="0"/>
          <a:chOff x="0" y="0"/>
          <a:chExt cx="0" cy="0"/>
        </a:xfrm>
      </p:grpSpPr>
      <p:sp>
        <p:nvSpPr>
          <p:cNvPr id="507" name="Google Shape;507;p3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25"/>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25"/>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25"/>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11" name="Google Shape;511;p325"/>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2" name="Shape 512"/>
        <p:cNvGrpSpPr/>
        <p:nvPr/>
      </p:nvGrpSpPr>
      <p:grpSpPr>
        <a:xfrm>
          <a:off x="0" y="0"/>
          <a:ext cx="0" cy="0"/>
          <a:chOff x="0" y="0"/>
          <a:chExt cx="0" cy="0"/>
        </a:xfrm>
      </p:grpSpPr>
      <p:sp>
        <p:nvSpPr>
          <p:cNvPr id="513" name="Google Shape;513;p326"/>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4" name="Google Shape;514;p326"/>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5" name="Google Shape;515;p326"/>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16" name="Google Shape;516;p326"/>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7" name="Shape 517"/>
        <p:cNvGrpSpPr/>
        <p:nvPr/>
      </p:nvGrpSpPr>
      <p:grpSpPr>
        <a:xfrm>
          <a:off x="0" y="0"/>
          <a:ext cx="0" cy="0"/>
          <a:chOff x="0" y="0"/>
          <a:chExt cx="0" cy="0"/>
        </a:xfrm>
      </p:grpSpPr>
      <p:sp>
        <p:nvSpPr>
          <p:cNvPr id="518" name="Google Shape;518;p3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327"/>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3200"/>
            </a:lvl1pPr>
            <a:lvl2pPr indent="-361950" lvl="1" marL="914400" algn="l">
              <a:lnSpc>
                <a:spcPct val="90000"/>
              </a:lnSpc>
              <a:spcBef>
                <a:spcPts val="500"/>
              </a:spcBef>
              <a:spcAft>
                <a:spcPts val="0"/>
              </a:spcAft>
              <a:buClr>
                <a:schemeClr val="dk1"/>
              </a:buClr>
              <a:buSzPts val="2100"/>
              <a:buChar char="•"/>
              <a:defRPr sz="2800"/>
            </a:lvl2pPr>
            <a:lvl3pPr indent="-342900" lvl="2" marL="1371600" algn="l">
              <a:lnSpc>
                <a:spcPct val="90000"/>
              </a:lnSpc>
              <a:spcBef>
                <a:spcPts val="500"/>
              </a:spcBef>
              <a:spcAft>
                <a:spcPts val="0"/>
              </a:spcAft>
              <a:buClr>
                <a:schemeClr val="dk1"/>
              </a:buClr>
              <a:buSzPts val="1800"/>
              <a:buChar char="•"/>
              <a:defRPr sz="2400"/>
            </a:lvl3pPr>
            <a:lvl4pPr indent="-323850" lvl="3" marL="1828800" algn="l">
              <a:lnSpc>
                <a:spcPct val="90000"/>
              </a:lnSpc>
              <a:spcBef>
                <a:spcPts val="500"/>
              </a:spcBef>
              <a:spcAft>
                <a:spcPts val="0"/>
              </a:spcAft>
              <a:buClr>
                <a:schemeClr val="dk1"/>
              </a:buClr>
              <a:buSzPts val="1500"/>
              <a:buChar char="•"/>
              <a:defRPr sz="2000"/>
            </a:lvl4pPr>
            <a:lvl5pPr indent="-323850" lvl="4" marL="2286000" algn="l">
              <a:lnSpc>
                <a:spcPct val="90000"/>
              </a:lnSpc>
              <a:spcBef>
                <a:spcPts val="500"/>
              </a:spcBef>
              <a:spcAft>
                <a:spcPts val="0"/>
              </a:spcAft>
              <a:buClr>
                <a:schemeClr val="dk1"/>
              </a:buClr>
              <a:buSzPts val="1500"/>
              <a:buChar char="•"/>
              <a:defRPr sz="2000"/>
            </a:lvl5pPr>
            <a:lvl6pPr indent="-323850" lvl="5" marL="2743200" algn="l">
              <a:lnSpc>
                <a:spcPct val="90000"/>
              </a:lnSpc>
              <a:spcBef>
                <a:spcPts val="500"/>
              </a:spcBef>
              <a:spcAft>
                <a:spcPts val="0"/>
              </a:spcAft>
              <a:buClr>
                <a:schemeClr val="dk1"/>
              </a:buClr>
              <a:buSzPts val="1500"/>
              <a:buChar char="•"/>
              <a:defRPr sz="2000"/>
            </a:lvl6pPr>
            <a:lvl7pPr indent="-323850" lvl="6" marL="3200400" algn="l">
              <a:lnSpc>
                <a:spcPct val="90000"/>
              </a:lnSpc>
              <a:spcBef>
                <a:spcPts val="500"/>
              </a:spcBef>
              <a:spcAft>
                <a:spcPts val="0"/>
              </a:spcAft>
              <a:buClr>
                <a:schemeClr val="dk1"/>
              </a:buClr>
              <a:buSzPts val="1500"/>
              <a:buChar char="•"/>
              <a:defRPr sz="2000"/>
            </a:lvl7pPr>
            <a:lvl8pPr indent="-323850" lvl="7" marL="3657600" algn="l">
              <a:lnSpc>
                <a:spcPct val="90000"/>
              </a:lnSpc>
              <a:spcBef>
                <a:spcPts val="500"/>
              </a:spcBef>
              <a:spcAft>
                <a:spcPts val="0"/>
              </a:spcAft>
              <a:buClr>
                <a:schemeClr val="dk1"/>
              </a:buClr>
              <a:buSzPts val="1500"/>
              <a:buChar char="•"/>
              <a:defRPr sz="2000"/>
            </a:lvl8pPr>
            <a:lvl9pPr indent="-323850" lvl="8" marL="4114800" algn="l">
              <a:lnSpc>
                <a:spcPct val="90000"/>
              </a:lnSpc>
              <a:spcBef>
                <a:spcPts val="500"/>
              </a:spcBef>
              <a:spcAft>
                <a:spcPts val="0"/>
              </a:spcAft>
              <a:buClr>
                <a:schemeClr val="dk1"/>
              </a:buClr>
              <a:buSzPts val="1500"/>
              <a:buChar char="•"/>
              <a:defRPr sz="2000"/>
            </a:lvl9pPr>
          </a:lstStyle>
          <a:p/>
        </p:txBody>
      </p:sp>
      <p:sp>
        <p:nvSpPr>
          <p:cNvPr id="520" name="Google Shape;520;p327"/>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600"/>
            </a:lvl1pPr>
            <a:lvl2pPr indent="-228600" lvl="1" marL="914400" algn="l">
              <a:lnSpc>
                <a:spcPct val="90000"/>
              </a:lnSpc>
              <a:spcBef>
                <a:spcPts val="500"/>
              </a:spcBef>
              <a:spcAft>
                <a:spcPts val="0"/>
              </a:spcAft>
              <a:buClr>
                <a:schemeClr val="dk1"/>
              </a:buClr>
              <a:buSzPts val="1050"/>
              <a:buNone/>
              <a:defRPr sz="1400"/>
            </a:lvl2pPr>
            <a:lvl3pPr indent="-228600" lvl="2" marL="1371600" algn="l">
              <a:lnSpc>
                <a:spcPct val="90000"/>
              </a:lnSpc>
              <a:spcBef>
                <a:spcPts val="500"/>
              </a:spcBef>
              <a:spcAft>
                <a:spcPts val="0"/>
              </a:spcAft>
              <a:buClr>
                <a:schemeClr val="dk1"/>
              </a:buClr>
              <a:buSzPts val="900"/>
              <a:buNone/>
              <a:defRPr sz="1200"/>
            </a:lvl3pPr>
            <a:lvl4pPr indent="-228600" lvl="3" marL="1828800" algn="l">
              <a:lnSpc>
                <a:spcPct val="90000"/>
              </a:lnSpc>
              <a:spcBef>
                <a:spcPts val="500"/>
              </a:spcBef>
              <a:spcAft>
                <a:spcPts val="0"/>
              </a:spcAft>
              <a:buClr>
                <a:schemeClr val="dk1"/>
              </a:buClr>
              <a:buSzPts val="750"/>
              <a:buNone/>
              <a:defRPr sz="1000"/>
            </a:lvl4pPr>
            <a:lvl5pPr indent="-228600" lvl="4" marL="2286000" algn="l">
              <a:lnSpc>
                <a:spcPct val="90000"/>
              </a:lnSpc>
              <a:spcBef>
                <a:spcPts val="500"/>
              </a:spcBef>
              <a:spcAft>
                <a:spcPts val="0"/>
              </a:spcAft>
              <a:buClr>
                <a:schemeClr val="dk1"/>
              </a:buClr>
              <a:buSzPts val="750"/>
              <a:buNone/>
              <a:defRPr sz="1000"/>
            </a:lvl5pPr>
            <a:lvl6pPr indent="-228600" lvl="5" marL="2743200" algn="l">
              <a:lnSpc>
                <a:spcPct val="90000"/>
              </a:lnSpc>
              <a:spcBef>
                <a:spcPts val="500"/>
              </a:spcBef>
              <a:spcAft>
                <a:spcPts val="0"/>
              </a:spcAft>
              <a:buClr>
                <a:schemeClr val="dk1"/>
              </a:buClr>
              <a:buSzPts val="750"/>
              <a:buNone/>
              <a:defRPr sz="1000"/>
            </a:lvl6pPr>
            <a:lvl7pPr indent="-228600" lvl="6" marL="3200400" algn="l">
              <a:lnSpc>
                <a:spcPct val="90000"/>
              </a:lnSpc>
              <a:spcBef>
                <a:spcPts val="500"/>
              </a:spcBef>
              <a:spcAft>
                <a:spcPts val="0"/>
              </a:spcAft>
              <a:buClr>
                <a:schemeClr val="dk1"/>
              </a:buClr>
              <a:buSzPts val="750"/>
              <a:buNone/>
              <a:defRPr sz="1000"/>
            </a:lvl7pPr>
            <a:lvl8pPr indent="-228600" lvl="7" marL="3657600" algn="l">
              <a:lnSpc>
                <a:spcPct val="90000"/>
              </a:lnSpc>
              <a:spcBef>
                <a:spcPts val="500"/>
              </a:spcBef>
              <a:spcAft>
                <a:spcPts val="0"/>
              </a:spcAft>
              <a:buClr>
                <a:schemeClr val="dk1"/>
              </a:buClr>
              <a:buSzPts val="750"/>
              <a:buNone/>
              <a:defRPr sz="1000"/>
            </a:lvl8pPr>
            <a:lvl9pPr indent="-228600" lvl="8" marL="4114800" algn="l">
              <a:lnSpc>
                <a:spcPct val="90000"/>
              </a:lnSpc>
              <a:spcBef>
                <a:spcPts val="500"/>
              </a:spcBef>
              <a:spcAft>
                <a:spcPts val="0"/>
              </a:spcAft>
              <a:buClr>
                <a:schemeClr val="dk1"/>
              </a:buClr>
              <a:buSzPts val="750"/>
              <a:buNone/>
              <a:defRPr sz="1000"/>
            </a:lvl9pPr>
          </a:lstStyle>
          <a:p/>
        </p:txBody>
      </p:sp>
      <p:sp>
        <p:nvSpPr>
          <p:cNvPr id="521" name="Google Shape;521;p32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2" name="Google Shape;522;p32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32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4" name="Shape 524"/>
        <p:cNvGrpSpPr/>
        <p:nvPr/>
      </p:nvGrpSpPr>
      <p:grpSpPr>
        <a:xfrm>
          <a:off x="0" y="0"/>
          <a:ext cx="0" cy="0"/>
          <a:chOff x="0" y="0"/>
          <a:chExt cx="0" cy="0"/>
        </a:xfrm>
      </p:grpSpPr>
      <p:sp>
        <p:nvSpPr>
          <p:cNvPr id="525" name="Google Shape;525;p3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328"/>
          <p:cNvSpPr/>
          <p:nvPr>
            <p:ph idx="2" type="pic"/>
          </p:nvPr>
        </p:nvSpPr>
        <p:spPr>
          <a:xfrm>
            <a:off x="5183188" y="987426"/>
            <a:ext cx="6172200" cy="4873625"/>
          </a:xfrm>
          <a:prstGeom prst="rect">
            <a:avLst/>
          </a:prstGeom>
          <a:noFill/>
          <a:ln>
            <a:noFill/>
          </a:ln>
        </p:spPr>
      </p:sp>
      <p:sp>
        <p:nvSpPr>
          <p:cNvPr id="527" name="Google Shape;527;p328"/>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None/>
              <a:defRPr sz="1600"/>
            </a:lvl1pPr>
            <a:lvl2pPr indent="-228600" lvl="1" marL="914400" algn="l">
              <a:lnSpc>
                <a:spcPct val="90000"/>
              </a:lnSpc>
              <a:spcBef>
                <a:spcPts val="500"/>
              </a:spcBef>
              <a:spcAft>
                <a:spcPts val="0"/>
              </a:spcAft>
              <a:buClr>
                <a:schemeClr val="dk1"/>
              </a:buClr>
              <a:buSzPts val="1050"/>
              <a:buNone/>
              <a:defRPr sz="1400"/>
            </a:lvl2pPr>
            <a:lvl3pPr indent="-228600" lvl="2" marL="1371600" algn="l">
              <a:lnSpc>
                <a:spcPct val="90000"/>
              </a:lnSpc>
              <a:spcBef>
                <a:spcPts val="500"/>
              </a:spcBef>
              <a:spcAft>
                <a:spcPts val="0"/>
              </a:spcAft>
              <a:buClr>
                <a:schemeClr val="dk1"/>
              </a:buClr>
              <a:buSzPts val="900"/>
              <a:buNone/>
              <a:defRPr sz="1200"/>
            </a:lvl3pPr>
            <a:lvl4pPr indent="-228600" lvl="3" marL="1828800" algn="l">
              <a:lnSpc>
                <a:spcPct val="90000"/>
              </a:lnSpc>
              <a:spcBef>
                <a:spcPts val="500"/>
              </a:spcBef>
              <a:spcAft>
                <a:spcPts val="0"/>
              </a:spcAft>
              <a:buClr>
                <a:schemeClr val="dk1"/>
              </a:buClr>
              <a:buSzPts val="750"/>
              <a:buNone/>
              <a:defRPr sz="1000"/>
            </a:lvl4pPr>
            <a:lvl5pPr indent="-228600" lvl="4" marL="2286000" algn="l">
              <a:lnSpc>
                <a:spcPct val="90000"/>
              </a:lnSpc>
              <a:spcBef>
                <a:spcPts val="500"/>
              </a:spcBef>
              <a:spcAft>
                <a:spcPts val="0"/>
              </a:spcAft>
              <a:buClr>
                <a:schemeClr val="dk1"/>
              </a:buClr>
              <a:buSzPts val="750"/>
              <a:buNone/>
              <a:defRPr sz="1000"/>
            </a:lvl5pPr>
            <a:lvl6pPr indent="-228600" lvl="5" marL="2743200" algn="l">
              <a:lnSpc>
                <a:spcPct val="90000"/>
              </a:lnSpc>
              <a:spcBef>
                <a:spcPts val="500"/>
              </a:spcBef>
              <a:spcAft>
                <a:spcPts val="0"/>
              </a:spcAft>
              <a:buClr>
                <a:schemeClr val="dk1"/>
              </a:buClr>
              <a:buSzPts val="750"/>
              <a:buNone/>
              <a:defRPr sz="1000"/>
            </a:lvl6pPr>
            <a:lvl7pPr indent="-228600" lvl="6" marL="3200400" algn="l">
              <a:lnSpc>
                <a:spcPct val="90000"/>
              </a:lnSpc>
              <a:spcBef>
                <a:spcPts val="500"/>
              </a:spcBef>
              <a:spcAft>
                <a:spcPts val="0"/>
              </a:spcAft>
              <a:buClr>
                <a:schemeClr val="dk1"/>
              </a:buClr>
              <a:buSzPts val="750"/>
              <a:buNone/>
              <a:defRPr sz="1000"/>
            </a:lvl7pPr>
            <a:lvl8pPr indent="-228600" lvl="7" marL="3657600" algn="l">
              <a:lnSpc>
                <a:spcPct val="90000"/>
              </a:lnSpc>
              <a:spcBef>
                <a:spcPts val="500"/>
              </a:spcBef>
              <a:spcAft>
                <a:spcPts val="0"/>
              </a:spcAft>
              <a:buClr>
                <a:schemeClr val="dk1"/>
              </a:buClr>
              <a:buSzPts val="750"/>
              <a:buNone/>
              <a:defRPr sz="1000"/>
            </a:lvl8pPr>
            <a:lvl9pPr indent="-228600" lvl="8" marL="4114800" algn="l">
              <a:lnSpc>
                <a:spcPct val="90000"/>
              </a:lnSpc>
              <a:spcBef>
                <a:spcPts val="500"/>
              </a:spcBef>
              <a:spcAft>
                <a:spcPts val="0"/>
              </a:spcAft>
              <a:buClr>
                <a:schemeClr val="dk1"/>
              </a:buClr>
              <a:buSzPts val="750"/>
              <a:buNone/>
              <a:defRPr sz="1000"/>
            </a:lvl9pPr>
          </a:lstStyle>
          <a:p/>
        </p:txBody>
      </p:sp>
      <p:sp>
        <p:nvSpPr>
          <p:cNvPr id="528" name="Google Shape;528;p328"/>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328"/>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328"/>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1" name="Shape 531"/>
        <p:cNvGrpSpPr/>
        <p:nvPr/>
      </p:nvGrpSpPr>
      <p:grpSpPr>
        <a:xfrm>
          <a:off x="0" y="0"/>
          <a:ext cx="0" cy="0"/>
          <a:chOff x="0" y="0"/>
          <a:chExt cx="0" cy="0"/>
        </a:xfrm>
      </p:grpSpPr>
      <p:sp>
        <p:nvSpPr>
          <p:cNvPr id="532" name="Google Shape;532;p3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329"/>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329"/>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329"/>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p32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7" name="Shape 537"/>
        <p:cNvGrpSpPr/>
        <p:nvPr/>
      </p:nvGrpSpPr>
      <p:grpSpPr>
        <a:xfrm>
          <a:off x="0" y="0"/>
          <a:ext cx="0" cy="0"/>
          <a:chOff x="0" y="0"/>
          <a:chExt cx="0" cy="0"/>
        </a:xfrm>
      </p:grpSpPr>
      <p:sp>
        <p:nvSpPr>
          <p:cNvPr id="538" name="Google Shape;538;p330"/>
          <p:cNvSpPr txBox="1"/>
          <p:nvPr>
            <p:ph type="title"/>
          </p:nvPr>
        </p:nvSpPr>
        <p:spPr>
          <a:xfrm rot="5400000">
            <a:off x="7133431" y="1956595"/>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p330"/>
          <p:cNvSpPr txBox="1"/>
          <p:nvPr>
            <p:ph idx="1" type="body"/>
          </p:nvPr>
        </p:nvSpPr>
        <p:spPr>
          <a:xfrm rot="5400000">
            <a:off x="1799431" y="-596105"/>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33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33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33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49" name="Shape 549"/>
        <p:cNvGrpSpPr/>
        <p:nvPr/>
      </p:nvGrpSpPr>
      <p:grpSpPr>
        <a:xfrm>
          <a:off x="0" y="0"/>
          <a:ext cx="0" cy="0"/>
          <a:chOff x="0" y="0"/>
          <a:chExt cx="0" cy="0"/>
        </a:xfrm>
      </p:grpSpPr>
      <p:pic>
        <p:nvPicPr>
          <p:cNvPr id="550" name="Google Shape;550;p120"/>
          <p:cNvPicPr preferRelativeResize="0"/>
          <p:nvPr/>
        </p:nvPicPr>
        <p:blipFill rotWithShape="1">
          <a:blip r:embed="rId2">
            <a:alphaModFix/>
          </a:blip>
          <a:srcRect b="1590" l="0" r="0" t="89419"/>
          <a:stretch/>
        </p:blipFill>
        <p:spPr>
          <a:xfrm>
            <a:off x="0" y="6241408"/>
            <a:ext cx="12192000" cy="616591"/>
          </a:xfrm>
          <a:prstGeom prst="rect">
            <a:avLst/>
          </a:prstGeom>
          <a:noFill/>
          <a:ln>
            <a:noFill/>
          </a:ln>
        </p:spPr>
      </p:pic>
      <p:pic>
        <p:nvPicPr>
          <p:cNvPr id="551" name="Google Shape;551;p120"/>
          <p:cNvPicPr preferRelativeResize="0"/>
          <p:nvPr/>
        </p:nvPicPr>
        <p:blipFill rotWithShape="1">
          <a:blip r:embed="rId2">
            <a:alphaModFix/>
          </a:blip>
          <a:srcRect b="10785" l="6949" r="26071" t="85789"/>
          <a:stretch/>
        </p:blipFill>
        <p:spPr>
          <a:xfrm>
            <a:off x="0" y="0"/>
            <a:ext cx="12192000" cy="385893"/>
          </a:xfrm>
          <a:prstGeom prst="rect">
            <a:avLst/>
          </a:prstGeom>
          <a:noFill/>
          <a:ln>
            <a:noFill/>
          </a:ln>
        </p:spPr>
      </p:pic>
      <p:sp>
        <p:nvSpPr>
          <p:cNvPr id="552" name="Google Shape;552;p12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553" name="Google Shape;553;p120"/>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9" name="Google Shape;59;p1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1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1" name="Google Shape;61;p1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54" name="Shape 554"/>
        <p:cNvGrpSpPr/>
        <p:nvPr/>
      </p:nvGrpSpPr>
      <p:grpSpPr>
        <a:xfrm>
          <a:off x="0" y="0"/>
          <a:ext cx="0" cy="0"/>
          <a:chOff x="0" y="0"/>
          <a:chExt cx="0" cy="0"/>
        </a:xfrm>
      </p:grpSpPr>
      <p:sp>
        <p:nvSpPr>
          <p:cNvPr id="555" name="Google Shape;555;p17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177"/>
          <p:cNvSpPr txBox="1"/>
          <p:nvPr>
            <p:ph idx="1" type="subTitle"/>
          </p:nvPr>
        </p:nvSpPr>
        <p:spPr>
          <a:xfrm>
            <a:off x="1524000" y="3602037"/>
            <a:ext cx="9144000" cy="165576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7" name="Google Shape;557;p17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17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9" name="Google Shape;559;p17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60" name="Google Shape;560;p177"/>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1" name="Shape 561"/>
        <p:cNvGrpSpPr/>
        <p:nvPr/>
      </p:nvGrpSpPr>
      <p:grpSpPr>
        <a:xfrm>
          <a:off x="0" y="0"/>
          <a:ext cx="0" cy="0"/>
          <a:chOff x="0" y="0"/>
          <a:chExt cx="0" cy="0"/>
        </a:xfrm>
      </p:grpSpPr>
      <p:sp>
        <p:nvSpPr>
          <p:cNvPr id="562" name="Google Shape;562;p1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3" name="Google Shape;563;p178"/>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78"/>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178"/>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6" name="Google Shape;566;p178"/>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67" name="Shape 567"/>
        <p:cNvGrpSpPr/>
        <p:nvPr/>
      </p:nvGrpSpPr>
      <p:grpSpPr>
        <a:xfrm>
          <a:off x="0" y="0"/>
          <a:ext cx="0" cy="0"/>
          <a:chOff x="0" y="0"/>
          <a:chExt cx="0" cy="0"/>
        </a:xfrm>
      </p:grpSpPr>
      <p:sp>
        <p:nvSpPr>
          <p:cNvPr id="568" name="Google Shape;568;p179"/>
          <p:cNvSpPr txBox="1"/>
          <p:nvPr>
            <p:ph type="title"/>
          </p:nvPr>
        </p:nvSpPr>
        <p:spPr>
          <a:xfrm>
            <a:off x="831851" y="1709740"/>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179"/>
          <p:cNvSpPr txBox="1"/>
          <p:nvPr>
            <p:ph idx="1" type="body"/>
          </p:nvPr>
        </p:nvSpPr>
        <p:spPr>
          <a:xfrm>
            <a:off x="831851" y="4589464"/>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70" name="Google Shape;570;p179"/>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1" name="Google Shape;571;p179"/>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2" name="Google Shape;572;p179"/>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73" name="Google Shape;573;p179"/>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4" name="Shape 574"/>
        <p:cNvGrpSpPr/>
        <p:nvPr/>
      </p:nvGrpSpPr>
      <p:grpSpPr>
        <a:xfrm>
          <a:off x="0" y="0"/>
          <a:ext cx="0" cy="0"/>
          <a:chOff x="0" y="0"/>
          <a:chExt cx="0" cy="0"/>
        </a:xfrm>
      </p:grpSpPr>
      <p:sp>
        <p:nvSpPr>
          <p:cNvPr id="575" name="Google Shape;575;p1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6" name="Google Shape;576;p180"/>
          <p:cNvSpPr txBox="1"/>
          <p:nvPr>
            <p:ph idx="1" type="body"/>
          </p:nvPr>
        </p:nvSpPr>
        <p:spPr>
          <a:xfrm>
            <a:off x="838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180"/>
          <p:cNvSpPr txBox="1"/>
          <p:nvPr>
            <p:ph idx="2" type="body"/>
          </p:nvPr>
        </p:nvSpPr>
        <p:spPr>
          <a:xfrm>
            <a:off x="6172200" y="1825625"/>
            <a:ext cx="5181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180"/>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9" name="Google Shape;579;p180"/>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180"/>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1" name="Shape 581"/>
        <p:cNvGrpSpPr/>
        <p:nvPr/>
      </p:nvGrpSpPr>
      <p:grpSpPr>
        <a:xfrm>
          <a:off x="0" y="0"/>
          <a:ext cx="0" cy="0"/>
          <a:chOff x="0" y="0"/>
          <a:chExt cx="0" cy="0"/>
        </a:xfrm>
      </p:grpSpPr>
      <p:sp>
        <p:nvSpPr>
          <p:cNvPr id="582" name="Google Shape;582;p1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3" name="Google Shape;583;p181"/>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4" name="Google Shape;584;p181"/>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81"/>
          <p:cNvSpPr txBox="1"/>
          <p:nvPr>
            <p:ph idx="3" type="body"/>
          </p:nvPr>
        </p:nvSpPr>
        <p:spPr>
          <a:xfrm>
            <a:off x="6172201"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6" name="Google Shape;586;p181"/>
          <p:cNvSpPr txBox="1"/>
          <p:nvPr>
            <p:ph idx="4" type="body"/>
          </p:nvPr>
        </p:nvSpPr>
        <p:spPr>
          <a:xfrm>
            <a:off x="6172201"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81"/>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8" name="Google Shape;588;p181"/>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9" name="Google Shape;589;p181"/>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0" name="Shape 590"/>
        <p:cNvGrpSpPr/>
        <p:nvPr/>
      </p:nvGrpSpPr>
      <p:grpSpPr>
        <a:xfrm>
          <a:off x="0" y="0"/>
          <a:ext cx="0" cy="0"/>
          <a:chOff x="0" y="0"/>
          <a:chExt cx="0" cy="0"/>
        </a:xfrm>
      </p:grpSpPr>
      <p:sp>
        <p:nvSpPr>
          <p:cNvPr id="591" name="Google Shape;591;p1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2" name="Google Shape;592;p18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3" name="Google Shape;593;p18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4" name="Google Shape;594;p18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595" name="Google Shape;595;p182"/>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6" name="Shape 596"/>
        <p:cNvGrpSpPr/>
        <p:nvPr/>
      </p:nvGrpSpPr>
      <p:grpSpPr>
        <a:xfrm>
          <a:off x="0" y="0"/>
          <a:ext cx="0" cy="0"/>
          <a:chOff x="0" y="0"/>
          <a:chExt cx="0" cy="0"/>
        </a:xfrm>
      </p:grpSpPr>
      <p:sp>
        <p:nvSpPr>
          <p:cNvPr id="597" name="Google Shape;597;p18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p18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18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600" name="Google Shape;600;p183"/>
          <p:cNvPicPr preferRelativeResize="0"/>
          <p:nvPr/>
        </p:nvPicPr>
        <p:blipFill rotWithShape="1">
          <a:blip r:embed="rId2">
            <a:alphaModFix/>
          </a:blip>
          <a:srcRect b="17010" l="11660" r="51623" t="-11573"/>
          <a:stretch/>
        </p:blipFill>
        <p:spPr>
          <a:xfrm rot="-5399997">
            <a:off x="6640434" y="1306435"/>
            <a:ext cx="6857997" cy="424513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1" name="Shape 601"/>
        <p:cNvGrpSpPr/>
        <p:nvPr/>
      </p:nvGrpSpPr>
      <p:grpSpPr>
        <a:xfrm>
          <a:off x="0" y="0"/>
          <a:ext cx="0" cy="0"/>
          <a:chOff x="0" y="0"/>
          <a:chExt cx="0" cy="0"/>
        </a:xfrm>
      </p:grpSpPr>
      <p:sp>
        <p:nvSpPr>
          <p:cNvPr id="602" name="Google Shape;602;p1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3" name="Google Shape;603;p184"/>
          <p:cNvSpPr txBox="1"/>
          <p:nvPr>
            <p:ph idx="1" type="body"/>
          </p:nvPr>
        </p:nvSpPr>
        <p:spPr>
          <a:xfrm>
            <a:off x="5183188" y="987426"/>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04" name="Google Shape;604;p184"/>
          <p:cNvSpPr txBox="1"/>
          <p:nvPr>
            <p:ph idx="2"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5" name="Google Shape;605;p184"/>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6" name="Google Shape;606;p184"/>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7" name="Google Shape;607;p184"/>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8" name="Shape 608"/>
        <p:cNvGrpSpPr/>
        <p:nvPr/>
      </p:nvGrpSpPr>
      <p:grpSpPr>
        <a:xfrm>
          <a:off x="0" y="0"/>
          <a:ext cx="0" cy="0"/>
          <a:chOff x="0" y="0"/>
          <a:chExt cx="0" cy="0"/>
        </a:xfrm>
      </p:grpSpPr>
      <p:sp>
        <p:nvSpPr>
          <p:cNvPr id="609" name="Google Shape;609;p1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0" name="Google Shape;610;p185"/>
          <p:cNvSpPr/>
          <p:nvPr>
            <p:ph idx="2" type="pic"/>
          </p:nvPr>
        </p:nvSpPr>
        <p:spPr>
          <a:xfrm>
            <a:off x="5183188" y="987426"/>
            <a:ext cx="6172200" cy="4873625"/>
          </a:xfrm>
          <a:prstGeom prst="rect">
            <a:avLst/>
          </a:prstGeom>
          <a:noFill/>
          <a:ln>
            <a:noFill/>
          </a:ln>
        </p:spPr>
      </p:sp>
      <p:sp>
        <p:nvSpPr>
          <p:cNvPr id="611" name="Google Shape;611;p185"/>
          <p:cNvSpPr txBox="1"/>
          <p:nvPr>
            <p:ph idx="1" type="body"/>
          </p:nvPr>
        </p:nvSpPr>
        <p:spPr>
          <a:xfrm>
            <a:off x="839788" y="2057401"/>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2" name="Google Shape;612;p185"/>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3" name="Google Shape;613;p185"/>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4" name="Google Shape;614;p185"/>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5" name="Shape 615"/>
        <p:cNvGrpSpPr/>
        <p:nvPr/>
      </p:nvGrpSpPr>
      <p:grpSpPr>
        <a:xfrm>
          <a:off x="0" y="0"/>
          <a:ext cx="0" cy="0"/>
          <a:chOff x="0" y="0"/>
          <a:chExt cx="0" cy="0"/>
        </a:xfrm>
      </p:grpSpPr>
      <p:sp>
        <p:nvSpPr>
          <p:cNvPr id="616" name="Google Shape;616;p1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7" name="Google Shape;617;p186"/>
          <p:cNvSpPr txBox="1"/>
          <p:nvPr>
            <p:ph idx="1" type="body"/>
          </p:nvPr>
        </p:nvSpPr>
        <p:spPr>
          <a:xfrm rot="5400000">
            <a:off x="3920331" y="-1256505"/>
            <a:ext cx="4351339"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8" name="Google Shape;618;p186"/>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9" name="Google Shape;619;p186"/>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0" name="Google Shape;620;p186"/>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 name="Google Shape;66;p146"/>
          <p:cNvSpPr/>
          <p:nvPr>
            <p:ph idx="2" type="pic"/>
          </p:nvPr>
        </p:nvSpPr>
        <p:spPr>
          <a:xfrm>
            <a:off x="5183188" y="987425"/>
            <a:ext cx="6172200" cy="4873625"/>
          </a:xfrm>
          <a:prstGeom prst="rect">
            <a:avLst/>
          </a:prstGeom>
          <a:noFill/>
          <a:ln>
            <a:noFill/>
          </a:ln>
        </p:spPr>
      </p:sp>
      <p:sp>
        <p:nvSpPr>
          <p:cNvPr id="67" name="Google Shape;67;p1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8" name="Google Shape;68;p1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1" name="Shape 621"/>
        <p:cNvGrpSpPr/>
        <p:nvPr/>
      </p:nvGrpSpPr>
      <p:grpSpPr>
        <a:xfrm>
          <a:off x="0" y="0"/>
          <a:ext cx="0" cy="0"/>
          <a:chOff x="0" y="0"/>
          <a:chExt cx="0" cy="0"/>
        </a:xfrm>
      </p:grpSpPr>
      <p:sp>
        <p:nvSpPr>
          <p:cNvPr id="622" name="Google Shape;622;p187"/>
          <p:cNvSpPr txBox="1"/>
          <p:nvPr>
            <p:ph type="title"/>
          </p:nvPr>
        </p:nvSpPr>
        <p:spPr>
          <a:xfrm rot="5400000">
            <a:off x="7133432" y="1956596"/>
            <a:ext cx="5811839"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3" name="Google Shape;623;p187"/>
          <p:cNvSpPr txBox="1"/>
          <p:nvPr>
            <p:ph idx="1" type="body"/>
          </p:nvPr>
        </p:nvSpPr>
        <p:spPr>
          <a:xfrm rot="5400000">
            <a:off x="1799431" y="-596104"/>
            <a:ext cx="5811839"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8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18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6" name="Google Shape;626;p18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9.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6.png"/><Relationship Id="rId2" Type="http://schemas.openxmlformats.org/officeDocument/2006/relationships/image" Target="../media/image100.png"/><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0" Type="http://schemas.openxmlformats.org/officeDocument/2006/relationships/slideLayout" Target="../slideLayouts/slideLayout49.xml"/><Relationship Id="rId12" Type="http://schemas.openxmlformats.org/officeDocument/2006/relationships/theme" Target="../theme/theme6.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0" Type="http://schemas.openxmlformats.org/officeDocument/2006/relationships/slideLayout" Target="../slideLayouts/slideLayout60.xml"/><Relationship Id="rId12" Type="http://schemas.openxmlformats.org/officeDocument/2006/relationships/theme" Target="../theme/theme1.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5" Type="http://schemas.openxmlformats.org/officeDocument/2006/relationships/theme" Target="../theme/theme5.xml"/><Relationship Id="rId14" Type="http://schemas.openxmlformats.org/officeDocument/2006/relationships/slideLayout" Target="../slideLayouts/slideLayout7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theme" Target="../theme/theme4.xml"/><Relationship Id="rId12" Type="http://schemas.openxmlformats.org/officeDocument/2006/relationships/slideLayout" Target="../slideLayouts/slideLayout90.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 name="Google Shape;11;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101"/>
          <p:cNvPicPr preferRelativeResize="0"/>
          <p:nvPr/>
        </p:nvPicPr>
        <p:blipFill rotWithShape="1">
          <a:blip r:embed="rId1">
            <a:alphaModFix/>
          </a:blip>
          <a:srcRect b="1590" l="0" r="0" t="89419"/>
          <a:stretch/>
        </p:blipFill>
        <p:spPr>
          <a:xfrm>
            <a:off x="0" y="6241408"/>
            <a:ext cx="12192000" cy="616591"/>
          </a:xfrm>
          <a:prstGeom prst="rect">
            <a:avLst/>
          </a:prstGeom>
          <a:noFill/>
          <a:ln>
            <a:noFill/>
          </a:ln>
        </p:spPr>
      </p:pic>
      <p:pic>
        <p:nvPicPr>
          <p:cNvPr id="14" name="Google Shape;14;p101"/>
          <p:cNvPicPr preferRelativeResize="0"/>
          <p:nvPr/>
        </p:nvPicPr>
        <p:blipFill rotWithShape="1">
          <a:blip r:embed="rId1">
            <a:alphaModFix/>
          </a:blip>
          <a:srcRect b="10785" l="6949" r="26071" t="85789"/>
          <a:stretch/>
        </p:blipFill>
        <p:spPr>
          <a:xfrm>
            <a:off x="0" y="0"/>
            <a:ext cx="12192000" cy="385893"/>
          </a:xfrm>
          <a:prstGeom prst="rect">
            <a:avLst/>
          </a:prstGeom>
          <a:noFill/>
          <a:ln>
            <a:noFill/>
          </a:ln>
        </p:spPr>
      </p:pic>
      <p:sp>
        <p:nvSpPr>
          <p:cNvPr id="15" name="Google Shape;15;p101"/>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04"/>
          <p:cNvSpPr txBox="1"/>
          <p:nvPr>
            <p:ph type="title"/>
          </p:nvPr>
        </p:nvSpPr>
        <p:spPr>
          <a:xfrm>
            <a:off x="1066800" y="936841"/>
            <a:ext cx="8886884" cy="953669"/>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Arial"/>
              <a:buNone/>
              <a:defRPr b="1"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5" name="Google Shape;85;p104"/>
          <p:cNvSpPr txBox="1"/>
          <p:nvPr>
            <p:ph idx="1" type="body"/>
          </p:nvPr>
        </p:nvSpPr>
        <p:spPr>
          <a:xfrm>
            <a:off x="1069848" y="2139696"/>
            <a:ext cx="8883836" cy="3677683"/>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2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2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04800" lvl="3" marL="18288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2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104"/>
          <p:cNvSpPr txBox="1"/>
          <p:nvPr>
            <p:ph idx="10" type="dt"/>
          </p:nvPr>
        </p:nvSpPr>
        <p:spPr>
          <a:xfrm rot="5400000">
            <a:off x="10477379" y="4629744"/>
            <a:ext cx="2653508"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7" name="Google Shape;87;p104"/>
          <p:cNvSpPr txBox="1"/>
          <p:nvPr>
            <p:ph idx="11" type="ftr"/>
          </p:nvPr>
        </p:nvSpPr>
        <p:spPr>
          <a:xfrm>
            <a:off x="8610602" y="6318446"/>
            <a:ext cx="2743198"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104"/>
          <p:cNvSpPr txBox="1"/>
          <p:nvPr>
            <p:ph idx="12" type="sldNum"/>
          </p:nvPr>
        </p:nvSpPr>
        <p:spPr>
          <a:xfrm>
            <a:off x="11353800" y="6318446"/>
            <a:ext cx="615696"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1"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277"/>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3" name="Google Shape;163;p277"/>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164" name="Google Shape;164;p27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5" name="Google Shape;165;p27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6" name="Google Shape;166;p27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67" name="Google Shape;167;p277"/>
          <p:cNvSpPr/>
          <p:nvPr/>
        </p:nvSpPr>
        <p:spPr>
          <a:xfrm>
            <a:off x="0" y="5633675"/>
            <a:ext cx="12192000" cy="1224325"/>
          </a:xfrm>
          <a:custGeom>
            <a:rect b="b" l="l" r="r" t="t"/>
            <a:pathLst>
              <a:path extrusionOk="0" h="1836488" w="18288000">
                <a:moveTo>
                  <a:pt x="0" y="0"/>
                </a:moveTo>
                <a:lnTo>
                  <a:pt x="18288000" y="0"/>
                </a:lnTo>
                <a:lnTo>
                  <a:pt x="18288000" y="1836488"/>
                </a:lnTo>
                <a:lnTo>
                  <a:pt x="0" y="1836488"/>
                </a:lnTo>
                <a:lnTo>
                  <a:pt x="0" y="0"/>
                </a:lnTo>
                <a:close/>
              </a:path>
            </a:pathLst>
          </a:custGeom>
          <a:blipFill rotWithShape="1">
            <a:blip r:embed="rId1">
              <a:alphaModFix/>
            </a:blip>
            <a:stretch>
              <a:fillRect b="-2998" l="0" r="0" t="-5480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168" name="Google Shape;168;p277"/>
          <p:cNvSpPr/>
          <p:nvPr/>
        </p:nvSpPr>
        <p:spPr>
          <a:xfrm>
            <a:off x="392422" y="5847803"/>
            <a:ext cx="3244482" cy="796070"/>
          </a:xfrm>
          <a:custGeom>
            <a:rect b="b" l="l" r="r" t="t"/>
            <a:pathLst>
              <a:path extrusionOk="0" h="1194105" w="4866723">
                <a:moveTo>
                  <a:pt x="0" y="0"/>
                </a:moveTo>
                <a:lnTo>
                  <a:pt x="4866723" y="0"/>
                </a:lnTo>
                <a:lnTo>
                  <a:pt x="4866723" y="1194105"/>
                </a:lnTo>
                <a:lnTo>
                  <a:pt x="0" y="1194105"/>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933" u="none" cap="none" strike="noStrike">
              <a:solidFill>
                <a:srgbClr val="000000"/>
              </a:solidFill>
              <a:latin typeface="Arial"/>
              <a:ea typeface="Arial"/>
              <a:cs typeface="Arial"/>
              <a:sym typeface="Arial"/>
            </a:endParaRPr>
          </a:p>
        </p:txBody>
      </p:sp>
      <p:sp>
        <p:nvSpPr>
          <p:cNvPr id="169" name="Google Shape;169;p277"/>
          <p:cNvSpPr txBox="1"/>
          <p:nvPr/>
        </p:nvSpPr>
        <p:spPr>
          <a:xfrm>
            <a:off x="8935704" y="5975641"/>
            <a:ext cx="2739659" cy="479940"/>
          </a:xfrm>
          <a:prstGeom prst="rect">
            <a:avLst/>
          </a:prstGeom>
          <a:noFill/>
          <a:ln>
            <a:noFill/>
          </a:ln>
        </p:spPr>
        <p:txBody>
          <a:bodyPr anchorCtr="0" anchor="t" bIns="0" lIns="0" spcFirstLastPara="1" rIns="0" wrap="square" tIns="0">
            <a:spAutoFit/>
          </a:bodyPr>
          <a:lstStyle/>
          <a:p>
            <a:pPr indent="0" lvl="0" marL="0" marR="0" rtl="0" algn="r">
              <a:lnSpc>
                <a:spcPct val="139993"/>
              </a:lnSpc>
              <a:spcBef>
                <a:spcPts val="0"/>
              </a:spcBef>
              <a:spcAft>
                <a:spcPts val="0"/>
              </a:spcAft>
              <a:buNone/>
            </a:pPr>
            <a:r>
              <a:rPr b="0" i="0" lang="en-US" sz="2933" u="none" cap="none" strike="noStrike">
                <a:solidFill>
                  <a:srgbClr val="FFFFFF"/>
                </a:solidFill>
                <a:latin typeface="Arial"/>
                <a:ea typeface="Arial"/>
                <a:cs typeface="Arial"/>
                <a:sym typeface="Arial"/>
              </a:rPr>
              <a:t>Fringe 2024</a:t>
            </a:r>
            <a:endParaRPr/>
          </a:p>
        </p:txBody>
      </p:sp>
    </p:spTree>
  </p:cSld>
  <p:clrMap accent1="accent1" accent2="accent2" accent3="accent3" accent4="accent4" accent5="accent5" accent6="accent6" bg1="lt1" bg2="dk2" tx1="dk1" tx2="lt2" folHlink="folHlink" hlink="hlink"/>
  <p:sldLayoutIdLst>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2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7" name="Google Shape;277;p28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2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9" name="Google Shape;279;p2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0" name="Google Shape;280;p2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2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2" name="Google Shape;352;p2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3" name="Google Shape;353;p2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4" name="Google Shape;354;p2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5" name="Google Shape;355;p2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p295"/>
          <p:cNvSpPr txBox="1"/>
          <p:nvPr>
            <p:ph type="title"/>
          </p:nvPr>
        </p:nvSpPr>
        <p:spPr>
          <a:xfrm>
            <a:off x="838200" y="1146014"/>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515BF5"/>
              </a:buClr>
              <a:buSzPts val="4400"/>
              <a:buFont typeface="Calibri"/>
              <a:buNone/>
              <a:defRPr b="1" i="0" sz="4400" u="none" cap="none" strike="noStrike">
                <a:solidFill>
                  <a:srgbClr val="515BF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7" name="Google Shape;427;p295"/>
          <p:cNvSpPr txBox="1"/>
          <p:nvPr>
            <p:ph idx="12" type="sldNum"/>
          </p:nvPr>
        </p:nvSpPr>
        <p:spPr>
          <a:xfrm>
            <a:off x="11282778" y="6424840"/>
            <a:ext cx="73020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42424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up of a logo&#10;&#10;Description automatically generated" id="428" name="Google Shape;428;p295"/>
          <p:cNvPicPr preferRelativeResize="0"/>
          <p:nvPr/>
        </p:nvPicPr>
        <p:blipFill rotWithShape="1">
          <a:blip r:embed="rId1">
            <a:alphaModFix/>
          </a:blip>
          <a:srcRect b="0" l="0" r="0" t="0"/>
          <a:stretch/>
        </p:blipFill>
        <p:spPr>
          <a:xfrm>
            <a:off x="6212958" y="4054393"/>
            <a:ext cx="5272200" cy="1405920"/>
          </a:xfrm>
          <a:prstGeom prst="rect">
            <a:avLst/>
          </a:prstGeom>
          <a:noFill/>
          <a:ln>
            <a:noFill/>
          </a:ln>
        </p:spPr>
      </p:pic>
      <p:pic>
        <p:nvPicPr>
          <p:cNvPr descr="Αποτέλεσμα εικόνας για co-funded by the horizon 2020 programme of the european union png" id="429" name="Google Shape;429;p295"/>
          <p:cNvPicPr preferRelativeResize="0"/>
          <p:nvPr/>
        </p:nvPicPr>
        <p:blipFill rotWithShape="1">
          <a:blip r:embed="rId2">
            <a:alphaModFix/>
          </a:blip>
          <a:srcRect b="0" l="0" r="0" t="0"/>
          <a:stretch/>
        </p:blipFill>
        <p:spPr>
          <a:xfrm>
            <a:off x="74659" y="6424841"/>
            <a:ext cx="548862" cy="365125"/>
          </a:xfrm>
          <a:prstGeom prst="rect">
            <a:avLst/>
          </a:prstGeom>
          <a:noFill/>
          <a:ln cap="flat" cmpd="sng" w="9525">
            <a:solidFill>
              <a:schemeClr val="lt1"/>
            </a:solidFill>
            <a:prstDash val="solid"/>
            <a:round/>
            <a:headEnd len="sm" w="sm" type="none"/>
            <a:tailEnd len="sm" w="sm" type="none"/>
          </a:ln>
        </p:spPr>
      </p:pic>
      <p:sp>
        <p:nvSpPr>
          <p:cNvPr id="430" name="Google Shape;430;p295"/>
          <p:cNvSpPr txBox="1"/>
          <p:nvPr/>
        </p:nvSpPr>
        <p:spPr>
          <a:xfrm>
            <a:off x="644613" y="6424840"/>
            <a:ext cx="2874359" cy="365125"/>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600"/>
              <a:buFont typeface="Arial"/>
              <a:buNone/>
            </a:pPr>
            <a:r>
              <a:rPr b="0" i="0" lang="en-US" sz="600" u="none" cap="none" strike="noStrike">
                <a:solidFill>
                  <a:srgbClr val="424242"/>
                </a:solidFill>
                <a:latin typeface="Arial"/>
                <a:ea typeface="Arial"/>
                <a:cs typeface="Arial"/>
                <a:sym typeface="Aria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b="0" i="0" sz="600" u="none" cap="none" strike="noStrike">
              <a:solidFill>
                <a:srgbClr val="42424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5" r:id="rId3"/>
    <p:sldLayoutId id="2147483716" r:id="rId4"/>
    <p:sldLayoutId id="2147483717"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29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6" name="Google Shape;446;p297"/>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47" name="Google Shape;447;p297"/>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48" name="Google Shape;448;p297"/>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49" name="Google Shape;449;p297"/>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1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5" name="Google Shape;545;p116"/>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6" name="Google Shape;546;p116"/>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7" name="Google Shape;547;p116"/>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8" name="Google Shape;548;p116"/>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8.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12.jp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00.png"/><Relationship Id="rId5" Type="http://schemas.openxmlformats.org/officeDocument/2006/relationships/image" Target="../media/image164.png"/><Relationship Id="rId6"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58.png"/><Relationship Id="rId4" Type="http://schemas.openxmlformats.org/officeDocument/2006/relationships/image" Target="../media/image34.png"/><Relationship Id="rId5" Type="http://schemas.openxmlformats.org/officeDocument/2006/relationships/image" Target="../media/image44.png"/><Relationship Id="rId6" Type="http://schemas.openxmlformats.org/officeDocument/2006/relationships/image" Target="../media/image32.png"/></Relationships>
</file>

<file path=ppt/slides/_rels/slide19.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42.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1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hyperlink" Target="https://en.wikipedia.org/wiki/John_Dewey"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doi.org/10.1080/01442872.2015.106596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55.png"/><Relationship Id="rId13" Type="http://schemas.openxmlformats.org/officeDocument/2006/relationships/image" Target="../media/image56.png"/><Relationship Id="rId12" Type="http://schemas.openxmlformats.org/officeDocument/2006/relationships/image" Target="../media/image60.png"/><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51.png"/><Relationship Id="rId15" Type="http://schemas.openxmlformats.org/officeDocument/2006/relationships/image" Target="../media/image64.png"/><Relationship Id="rId14" Type="http://schemas.openxmlformats.org/officeDocument/2006/relationships/image" Target="../media/image61.png"/><Relationship Id="rId17" Type="http://schemas.openxmlformats.org/officeDocument/2006/relationships/image" Target="../media/image63.png"/><Relationship Id="rId16" Type="http://schemas.openxmlformats.org/officeDocument/2006/relationships/image" Target="../media/image65.png"/><Relationship Id="rId5" Type="http://schemas.openxmlformats.org/officeDocument/2006/relationships/image" Target="../media/image46.png"/><Relationship Id="rId6" Type="http://schemas.openxmlformats.org/officeDocument/2006/relationships/image" Target="../media/image50.png"/><Relationship Id="rId7" Type="http://schemas.openxmlformats.org/officeDocument/2006/relationships/image" Target="../media/image47.png"/><Relationship Id="rId8"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67.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0.xml"/><Relationship Id="rId3"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73.png"/><Relationship Id="rId7"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8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 Id="rId3" Type="http://schemas.openxmlformats.org/officeDocument/2006/relationships/image" Target="../media/image34.png"/><Relationship Id="rId4" Type="http://schemas.openxmlformats.org/officeDocument/2006/relationships/image" Target="../media/image162.png"/><Relationship Id="rId5" Type="http://schemas.openxmlformats.org/officeDocument/2006/relationships/image" Target="../media/image82.png"/><Relationship Id="rId6" Type="http://schemas.openxmlformats.org/officeDocument/2006/relationships/hyperlink" Target="https://cordis.europa.eu/project/id/101094765" TargetMode="External"/><Relationship Id="rId7" Type="http://schemas.openxmlformats.org/officeDocument/2006/relationships/image" Target="../media/image8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 Id="rId3" Type="http://schemas.openxmlformats.org/officeDocument/2006/relationships/image" Target="../media/image1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162.png"/></Relationships>
</file>

<file path=ppt/slides/_rels/slide43.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91.png"/><Relationship Id="rId13" Type="http://schemas.openxmlformats.org/officeDocument/2006/relationships/image" Target="../media/image94.jpg"/><Relationship Id="rId12" Type="http://schemas.openxmlformats.org/officeDocument/2006/relationships/image" Target="../media/image92.jpg"/><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87.png"/><Relationship Id="rId4" Type="http://schemas.openxmlformats.org/officeDocument/2006/relationships/image" Target="../media/image163.png"/><Relationship Id="rId9" Type="http://schemas.openxmlformats.org/officeDocument/2006/relationships/image" Target="../media/image86.jpg"/><Relationship Id="rId5" Type="http://schemas.openxmlformats.org/officeDocument/2006/relationships/image" Target="../media/image99.png"/><Relationship Id="rId6" Type="http://schemas.openxmlformats.org/officeDocument/2006/relationships/image" Target="../media/image83.jpg"/><Relationship Id="rId7" Type="http://schemas.openxmlformats.org/officeDocument/2006/relationships/image" Target="../media/image84.jpg"/><Relationship Id="rId8" Type="http://schemas.openxmlformats.org/officeDocument/2006/relationships/image" Target="../media/image93.jpg"/></Relationships>
</file>

<file path=ppt/slides/_rels/slide44.xml.rels><?xml version="1.0" encoding="UTF-8" standalone="yes"?><Relationships xmlns="http://schemas.openxmlformats.org/package/2006/relationships"><Relationship Id="rId11" Type="http://schemas.openxmlformats.org/officeDocument/2006/relationships/image" Target="../media/image103.png"/><Relationship Id="rId10" Type="http://schemas.openxmlformats.org/officeDocument/2006/relationships/image" Target="../media/image105.png"/><Relationship Id="rId13" Type="http://schemas.openxmlformats.org/officeDocument/2006/relationships/image" Target="../media/image104.png"/><Relationship Id="rId12" Type="http://schemas.openxmlformats.org/officeDocument/2006/relationships/image" Target="../media/image101.png"/><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95.png"/><Relationship Id="rId4" Type="http://schemas.openxmlformats.org/officeDocument/2006/relationships/image" Target="../media/image97.png"/><Relationship Id="rId9" Type="http://schemas.openxmlformats.org/officeDocument/2006/relationships/image" Target="../media/image107.png"/><Relationship Id="rId15" Type="http://schemas.openxmlformats.org/officeDocument/2006/relationships/image" Target="../media/image108.png"/><Relationship Id="rId14" Type="http://schemas.openxmlformats.org/officeDocument/2006/relationships/image" Target="../media/image110.png"/><Relationship Id="rId16" Type="http://schemas.openxmlformats.org/officeDocument/2006/relationships/image" Target="../media/image111.png"/><Relationship Id="rId5" Type="http://schemas.openxmlformats.org/officeDocument/2006/relationships/image" Target="../media/image98.png"/><Relationship Id="rId6" Type="http://schemas.openxmlformats.org/officeDocument/2006/relationships/image" Target="../media/image96.png"/><Relationship Id="rId7" Type="http://schemas.openxmlformats.org/officeDocument/2006/relationships/image" Target="../media/image106.png"/><Relationship Id="rId8" Type="http://schemas.openxmlformats.org/officeDocument/2006/relationships/image" Target="../media/image102.jpg"/></Relationships>
</file>

<file path=ppt/slides/_rels/slide45.xml.rels><?xml version="1.0" encoding="UTF-8" standalone="yes"?><Relationships xmlns="http://schemas.openxmlformats.org/package/2006/relationships"><Relationship Id="rId11" Type="http://schemas.openxmlformats.org/officeDocument/2006/relationships/image" Target="../media/image102.jpg"/><Relationship Id="rId10" Type="http://schemas.openxmlformats.org/officeDocument/2006/relationships/image" Target="../media/image106.png"/><Relationship Id="rId1" Type="http://schemas.openxmlformats.org/officeDocument/2006/relationships/slideLayout" Target="../slideLayouts/slideLayout27.xml"/><Relationship Id="rId2" Type="http://schemas.openxmlformats.org/officeDocument/2006/relationships/notesSlide" Target="../notesSlides/notesSlide45.xml"/><Relationship Id="rId3" Type="http://schemas.openxmlformats.org/officeDocument/2006/relationships/image" Target="../media/image98.png"/><Relationship Id="rId4" Type="http://schemas.openxmlformats.org/officeDocument/2006/relationships/image" Target="../media/image103.png"/><Relationship Id="rId9" Type="http://schemas.openxmlformats.org/officeDocument/2006/relationships/image" Target="../media/image97.png"/><Relationship Id="rId5" Type="http://schemas.openxmlformats.org/officeDocument/2006/relationships/image" Target="../media/image110.png"/><Relationship Id="rId6" Type="http://schemas.openxmlformats.org/officeDocument/2006/relationships/image" Target="../media/image101.png"/><Relationship Id="rId7" Type="http://schemas.openxmlformats.org/officeDocument/2006/relationships/image" Target="../media/image104.png"/><Relationship Id="rId8"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9.xml"/><Relationship Id="rId3" Type="http://schemas.openxmlformats.org/officeDocument/2006/relationships/image" Target="../media/image138.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23.jpg"/><Relationship Id="rId5"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hyperlink" Target="mailto:anna.deliddo@open.ac.uk" TargetMode="Externa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5.xml"/><Relationship Id="rId3" Type="http://schemas.openxmlformats.org/officeDocument/2006/relationships/image" Target="../media/image118.jpg"/><Relationship Id="rId4" Type="http://schemas.openxmlformats.org/officeDocument/2006/relationships/image" Target="../media/image117.png"/><Relationship Id="rId5"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6.xml"/><Relationship Id="rId3" Type="http://schemas.openxmlformats.org/officeDocument/2006/relationships/image" Target="../media/image119.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7.xml"/><Relationship Id="rId3" Type="http://schemas.openxmlformats.org/officeDocument/2006/relationships/hyperlink" Target="https://artificialintelligenceact.com/" TargetMode="Externa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9.xml"/><Relationship Id="rId3" Type="http://schemas.openxmlformats.org/officeDocument/2006/relationships/image" Target="../media/image116.png"/><Relationship Id="rId4" Type="http://schemas.openxmlformats.org/officeDocument/2006/relationships/image" Target="../media/image126.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2.xml"/><Relationship Id="rId3" Type="http://schemas.openxmlformats.org/officeDocument/2006/relationships/image" Target="../media/image135.png"/><Relationship Id="rId4" Type="http://schemas.openxmlformats.org/officeDocument/2006/relationships/image" Target="../media/image130.png"/><Relationship Id="rId5" Type="http://schemas.openxmlformats.org/officeDocument/2006/relationships/image" Target="../media/image132.jpg"/><Relationship Id="rId6" Type="http://schemas.openxmlformats.org/officeDocument/2006/relationships/image" Target="../media/image129.png"/><Relationship Id="rId7" Type="http://schemas.openxmlformats.org/officeDocument/2006/relationships/image" Target="../media/image128.png"/><Relationship Id="rId8"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3.xml"/><Relationship Id="rId3" Type="http://schemas.openxmlformats.org/officeDocument/2006/relationships/image" Target="../media/image140.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4.xml"/><Relationship Id="rId3" Type="http://schemas.openxmlformats.org/officeDocument/2006/relationships/image" Target="../media/image140.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5.xml"/><Relationship Id="rId3" Type="http://schemas.openxmlformats.org/officeDocument/2006/relationships/image" Target="../media/image14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 Id="rId3" Type="http://schemas.openxmlformats.org/officeDocument/2006/relationships/image" Target="../media/image131.jp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134.png"/><Relationship Id="rId5" Type="http://schemas.openxmlformats.org/officeDocument/2006/relationships/image" Target="../media/image1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8.xml"/><Relationship Id="rId3" Type="http://schemas.openxmlformats.org/officeDocument/2006/relationships/image" Target="../media/image133.png"/><Relationship Id="rId4" Type="http://schemas.openxmlformats.org/officeDocument/2006/relationships/image" Target="../media/image137.jpg"/><Relationship Id="rId5"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9.xml"/><Relationship Id="rId3" Type="http://schemas.openxmlformats.org/officeDocument/2006/relationships/image" Target="../media/image14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0.xml"/><Relationship Id="rId3" Type="http://schemas.openxmlformats.org/officeDocument/2006/relationships/image" Target="../media/image142.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1.xml"/><Relationship Id="rId3" Type="http://schemas.openxmlformats.org/officeDocument/2006/relationships/image" Target="../media/image141.png"/><Relationship Id="rId4" Type="http://schemas.openxmlformats.org/officeDocument/2006/relationships/image" Target="../media/image143.png"/><Relationship Id="rId5"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2.xml"/><Relationship Id="rId3" Type="http://schemas.openxmlformats.org/officeDocument/2006/relationships/image" Target="../media/image148.jp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74.xml"/><Relationship Id="rId3" Type="http://schemas.openxmlformats.org/officeDocument/2006/relationships/image" Target="../media/image9.png"/><Relationship Id="rId4" Type="http://schemas.openxmlformats.org/officeDocument/2006/relationships/image" Target="../media/image146.png"/><Relationship Id="rId5" Type="http://schemas.openxmlformats.org/officeDocument/2006/relationships/image" Target="../media/image1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6.xml"/><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7.xml"/><Relationship Id="rId3" Type="http://schemas.openxmlformats.org/officeDocument/2006/relationships/hyperlink" Target="https://betrireykjavik.is/" TargetMode="External"/><Relationship Id="rId4" Type="http://schemas.openxmlformats.org/officeDocument/2006/relationships/hyperlink" Target="https://www.decidim.barcelona/" TargetMode="External"/><Relationship Id="rId5" Type="http://schemas.openxmlformats.org/officeDocument/2006/relationships/hyperlink" Target="https://www.maptionnaire.com/" TargetMode="External"/><Relationship Id="rId6" Type="http://schemas.openxmlformats.org/officeDocument/2006/relationships/hyperlink" Target="https://get.flui.city/en" TargetMode="External"/><Relationship Id="rId7" Type="http://schemas.openxmlformats.org/officeDocument/2006/relationships/hyperlink" Target="https://www.ithaca-project.eu/results/" TargetMode="External"/><Relationship Id="rId8"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8.xml"/><Relationship Id="rId3" Type="http://schemas.openxmlformats.org/officeDocument/2006/relationships/image" Target="../media/image15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9.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0.xml"/><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1.xml"/><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2.xml"/><Relationship Id="rId3" Type="http://schemas.openxmlformats.org/officeDocument/2006/relationships/image" Target="../media/image155.jpg"/><Relationship Id="rId4" Type="http://schemas.openxmlformats.org/officeDocument/2006/relationships/image" Target="../media/image151.jpg"/><Relationship Id="rId5"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3.xml"/><Relationship Id="rId3" Type="http://schemas.openxmlformats.org/officeDocument/2006/relationships/image" Target="../media/image1.png"/><Relationship Id="rId4" Type="http://schemas.openxmlformats.org/officeDocument/2006/relationships/image" Target="../media/image14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4.xml"/><Relationship Id="rId3" Type="http://schemas.openxmlformats.org/officeDocument/2006/relationships/image" Target="../media/image150.png"/><Relationship Id="rId4" Type="http://schemas.openxmlformats.org/officeDocument/2006/relationships/image" Target="../media/image154.png"/><Relationship Id="rId5" Type="http://schemas.openxmlformats.org/officeDocument/2006/relationships/image" Target="../media/image157.png"/><Relationship Id="rId6" Type="http://schemas.openxmlformats.org/officeDocument/2006/relationships/image" Target="../media/image156.png"/><Relationship Id="rId7"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85.xml"/><Relationship Id="rId3"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86.xml"/><Relationship Id="rId3" Type="http://schemas.openxmlformats.org/officeDocument/2006/relationships/image" Target="../media/image9.png"/><Relationship Id="rId4" Type="http://schemas.openxmlformats.org/officeDocument/2006/relationships/image" Target="../media/image160.png"/><Relationship Id="rId5"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7.xml"/><Relationship Id="rId3" Type="http://schemas.openxmlformats.org/officeDocument/2006/relationships/image" Target="../media/image2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8.xml"/><Relationship Id="rId3" Type="http://schemas.openxmlformats.org/officeDocument/2006/relationships/image" Target="../media/image20.png"/><Relationship Id="rId4" Type="http://schemas.openxmlformats.org/officeDocument/2006/relationships/image" Target="../media/image15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9.xml"/><Relationship Id="rId3" Type="http://schemas.openxmlformats.org/officeDocument/2006/relationships/image" Target="../media/image20.png"/><Relationship Id="rId4" Type="http://schemas.openxmlformats.org/officeDocument/2006/relationships/image" Target="../media/image159.png"/><Relationship Id="rId5" Type="http://schemas.openxmlformats.org/officeDocument/2006/relationships/hyperlink" Target="mailto:ai-big-data-and-democracy-task-force@googlegroups.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0.xml"/><Relationship Id="rId3" Type="http://schemas.openxmlformats.org/officeDocument/2006/relationships/image" Target="../media/image159.png"/><Relationship Id="rId4" Type="http://schemas.openxmlformats.org/officeDocument/2006/relationships/hyperlink" Target="mailto:ai-big-data-and-democracy-task-force@googlegroups.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632" name="Google Shape;632;p1"/>
          <p:cNvSpPr/>
          <p:nvPr/>
        </p:nvSpPr>
        <p:spPr>
          <a:xfrm>
            <a:off x="8289757" y="2646947"/>
            <a:ext cx="1588167" cy="541422"/>
          </a:xfrm>
          <a:prstGeom prst="rect">
            <a:avLst/>
          </a:prstGeom>
          <a:solidFill>
            <a:schemeClr val="accent2"/>
          </a:soli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3" name="Google Shape;633;p1"/>
          <p:cNvSpPr txBox="1"/>
          <p:nvPr/>
        </p:nvSpPr>
        <p:spPr>
          <a:xfrm>
            <a:off x="8174724" y="2731168"/>
            <a:ext cx="1806497" cy="369332"/>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2"/>
                </a:solidFill>
                <a:latin typeface="Arial"/>
                <a:ea typeface="Arial"/>
                <a:cs typeface="Arial"/>
                <a:sym typeface="Arial"/>
              </a:rPr>
              <a:t>11:00 – 15:00 </a:t>
            </a:r>
            <a:endParaRPr b="0" i="0" sz="1400" u="none" cap="none" strike="noStrike">
              <a:solidFill>
                <a:srgbClr val="000000"/>
              </a:solidFill>
              <a:latin typeface="Arial"/>
              <a:ea typeface="Arial"/>
              <a:cs typeface="Arial"/>
              <a:sym typeface="Arial"/>
            </a:endParaRPr>
          </a:p>
        </p:txBody>
      </p:sp>
      <p:sp>
        <p:nvSpPr>
          <p:cNvPr id="634" name="Google Shape;634;p1"/>
          <p:cNvSpPr/>
          <p:nvPr/>
        </p:nvSpPr>
        <p:spPr>
          <a:xfrm>
            <a:off x="6204284" y="4616115"/>
            <a:ext cx="2314074" cy="84622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
          <p:cNvSpPr txBox="1"/>
          <p:nvPr>
            <p:ph type="title"/>
          </p:nvPr>
        </p:nvSpPr>
        <p:spPr>
          <a:xfrm>
            <a:off x="1066800" y="936841"/>
            <a:ext cx="8886884" cy="9536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Arial"/>
              <a:buNone/>
            </a:pPr>
            <a:r>
              <a:t/>
            </a:r>
            <a:endParaRPr/>
          </a:p>
        </p:txBody>
      </p:sp>
      <p:pic>
        <p:nvPicPr>
          <p:cNvPr descr="A screenshot of a news article&#10;&#10;Description automatically generated" id="743" name="Google Shape;743;p9"/>
          <p:cNvPicPr preferRelativeResize="0"/>
          <p:nvPr>
            <p:ph idx="1" type="body"/>
          </p:nvPr>
        </p:nvPicPr>
        <p:blipFill rotWithShape="1">
          <a:blip r:embed="rId3">
            <a:alphaModFix/>
          </a:blip>
          <a:srcRect b="0" l="0" r="0" t="0"/>
          <a:stretch/>
        </p:blipFill>
        <p:spPr>
          <a:xfrm>
            <a:off x="1839074" y="4639"/>
            <a:ext cx="8808944" cy="68533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7" name="Shape 747"/>
        <p:cNvGrpSpPr/>
        <p:nvPr/>
      </p:nvGrpSpPr>
      <p:grpSpPr>
        <a:xfrm>
          <a:off x="0" y="0"/>
          <a:ext cx="0" cy="0"/>
          <a:chOff x="0" y="0"/>
          <a:chExt cx="0" cy="0"/>
        </a:xfrm>
      </p:grpSpPr>
      <p:sp>
        <p:nvSpPr>
          <p:cNvPr id="748" name="Google Shape;748;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49" name="Google Shape;749;p10"/>
          <p:cNvSpPr txBox="1"/>
          <p:nvPr>
            <p:ph type="title"/>
          </p:nvPr>
        </p:nvSpPr>
        <p:spPr>
          <a:xfrm>
            <a:off x="1066800" y="4048691"/>
            <a:ext cx="5029200" cy="19621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sz="4400"/>
              <a:t>How does AI threaten these values?</a:t>
            </a:r>
            <a:endParaRPr/>
          </a:p>
        </p:txBody>
      </p:sp>
      <p:pic>
        <p:nvPicPr>
          <p:cNvPr descr="Many question marks on black background" id="750" name="Google Shape;750;p10"/>
          <p:cNvPicPr preferRelativeResize="0"/>
          <p:nvPr/>
        </p:nvPicPr>
        <p:blipFill rotWithShape="1">
          <a:blip r:embed="rId3">
            <a:alphaModFix/>
          </a:blip>
          <a:srcRect b="-1" l="0" r="-3" t="10808"/>
          <a:stretch/>
        </p:blipFill>
        <p:spPr>
          <a:xfrm>
            <a:off x="-2380" y="-17766"/>
            <a:ext cx="6394567" cy="3479045"/>
          </a:xfrm>
          <a:custGeom>
            <a:rect b="b" l="l" r="r" t="t"/>
            <a:pathLst>
              <a:path extrusionOk="0" h="3479045" w="6394567">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51" name="Google Shape;751;p10"/>
          <p:cNvSpPr txBox="1"/>
          <p:nvPr>
            <p:ph idx="1" type="body"/>
          </p:nvPr>
        </p:nvSpPr>
        <p:spPr>
          <a:xfrm>
            <a:off x="5846001" y="553090"/>
            <a:ext cx="6236413" cy="6277511"/>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FF0000"/>
              </a:buClr>
              <a:buSzPts val="2300"/>
              <a:buNone/>
            </a:pPr>
            <a:r>
              <a:rPr b="1" lang="en-US" sz="2300">
                <a:solidFill>
                  <a:srgbClr val="FF0000"/>
                </a:solidFill>
              </a:rPr>
              <a:t>Equality</a:t>
            </a:r>
            <a:endParaRPr/>
          </a:p>
          <a:p>
            <a:pPr indent="0" lvl="0" marL="0" rtl="0" algn="l">
              <a:lnSpc>
                <a:spcPct val="110000"/>
              </a:lnSpc>
              <a:spcBef>
                <a:spcPts val="0"/>
              </a:spcBef>
              <a:spcAft>
                <a:spcPts val="0"/>
              </a:spcAft>
              <a:buClr>
                <a:schemeClr val="dk1"/>
              </a:buClr>
              <a:buSzPts val="2000"/>
              <a:buNone/>
            </a:pPr>
            <a:r>
              <a:rPr lang="en-US" sz="2000"/>
              <a:t>AI bias, corporate power, epistemic injustice, voter suppression (EagleAI)</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Autonomy</a:t>
            </a:r>
            <a:endParaRPr/>
          </a:p>
          <a:p>
            <a:pPr indent="0" lvl="0" marL="0" rtl="0" algn="l">
              <a:lnSpc>
                <a:spcPct val="110000"/>
              </a:lnSpc>
              <a:spcBef>
                <a:spcPts val="0"/>
              </a:spcBef>
              <a:spcAft>
                <a:spcPts val="0"/>
              </a:spcAft>
              <a:buClr>
                <a:schemeClr val="dk1"/>
              </a:buClr>
              <a:buSzPts val="2000"/>
              <a:buNone/>
            </a:pPr>
            <a:r>
              <a:rPr lang="en-US" sz="2000"/>
              <a:t>Manipulation of opinions, misinformation, user profiling</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Freedom</a:t>
            </a:r>
            <a:endParaRPr/>
          </a:p>
          <a:p>
            <a:pPr indent="0" lvl="0" marL="0" rtl="0" algn="l">
              <a:lnSpc>
                <a:spcPct val="110000"/>
              </a:lnSpc>
              <a:spcBef>
                <a:spcPts val="0"/>
              </a:spcBef>
              <a:spcAft>
                <a:spcPts val="0"/>
              </a:spcAft>
              <a:buClr>
                <a:schemeClr val="dk1"/>
              </a:buClr>
              <a:buSzPts val="2000"/>
              <a:buNone/>
            </a:pPr>
            <a:r>
              <a:rPr lang="en-US" sz="2000"/>
              <a:t>Data collection and privacy concerns, AI-assisted surveillance</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Transparency</a:t>
            </a:r>
            <a:endParaRPr/>
          </a:p>
          <a:p>
            <a:pPr indent="0" lvl="0" marL="0" rtl="0" algn="l">
              <a:lnSpc>
                <a:spcPct val="110000"/>
              </a:lnSpc>
              <a:spcBef>
                <a:spcPts val="0"/>
              </a:spcBef>
              <a:spcAft>
                <a:spcPts val="0"/>
              </a:spcAft>
              <a:buClr>
                <a:schemeClr val="dk1"/>
              </a:buClr>
              <a:buSzPts val="2000"/>
              <a:buNone/>
            </a:pPr>
            <a:r>
              <a:rPr lang="en-US" sz="2000"/>
              <a:t>Delegation of decisions, non-explainable AI</a:t>
            </a:r>
            <a:endParaRPr/>
          </a:p>
          <a:p>
            <a:pPr indent="0" lvl="0" marL="0" rtl="0" algn="l">
              <a:lnSpc>
                <a:spcPct val="110000"/>
              </a:lnSpc>
              <a:spcBef>
                <a:spcPts val="0"/>
              </a:spcBef>
              <a:spcAft>
                <a:spcPts val="0"/>
              </a:spcAft>
              <a:buClr>
                <a:schemeClr val="dk1"/>
              </a:buClr>
              <a:buSzPts val="800"/>
              <a:buNone/>
            </a:pPr>
            <a:r>
              <a:t/>
            </a:r>
            <a:endParaRPr sz="800"/>
          </a:p>
          <a:p>
            <a:pPr indent="0" lvl="0" marL="0" rtl="0" algn="l">
              <a:lnSpc>
                <a:spcPct val="110000"/>
              </a:lnSpc>
              <a:spcBef>
                <a:spcPts val="0"/>
              </a:spcBef>
              <a:spcAft>
                <a:spcPts val="0"/>
              </a:spcAft>
              <a:buClr>
                <a:srgbClr val="FF0000"/>
              </a:buClr>
              <a:buSzPts val="2300"/>
              <a:buNone/>
            </a:pPr>
            <a:r>
              <a:rPr b="1" lang="en-US" sz="2300">
                <a:solidFill>
                  <a:srgbClr val="FF0000"/>
                </a:solidFill>
              </a:rPr>
              <a:t>Justice</a:t>
            </a:r>
            <a:endParaRPr/>
          </a:p>
          <a:p>
            <a:pPr indent="0" lvl="0" marL="0" rtl="0" algn="l">
              <a:lnSpc>
                <a:spcPct val="110000"/>
              </a:lnSpc>
              <a:spcBef>
                <a:spcPts val="0"/>
              </a:spcBef>
              <a:spcAft>
                <a:spcPts val="0"/>
              </a:spcAft>
              <a:buClr>
                <a:schemeClr val="dk1"/>
              </a:buClr>
              <a:buSzPts val="2000"/>
              <a:buNone/>
            </a:pPr>
            <a:r>
              <a:rPr lang="en-US" sz="2000"/>
              <a:t>Access to benefits of AI, unfair processes to unfair outcomes, algorithmic sorting (filter bubbles)</a:t>
            </a:r>
            <a:endParaRPr/>
          </a:p>
          <a:p>
            <a:pPr indent="-146050" lvl="0" marL="228600" rtl="0" algn="l">
              <a:lnSpc>
                <a:spcPct val="110000"/>
              </a:lnSpc>
              <a:spcBef>
                <a:spcPts val="0"/>
              </a:spcBef>
              <a:spcAft>
                <a:spcPts val="0"/>
              </a:spcAft>
              <a:buClr>
                <a:schemeClr val="dk1"/>
              </a:buClr>
              <a:buSzPts val="1300"/>
              <a:buNone/>
            </a:pPr>
            <a:r>
              <a:t/>
            </a:r>
            <a:endParaRPr sz="1300"/>
          </a:p>
          <a:p>
            <a:pPr indent="-146050" lvl="0" marL="228600" rtl="0" algn="l">
              <a:lnSpc>
                <a:spcPct val="110000"/>
              </a:lnSpc>
              <a:spcBef>
                <a:spcPts val="1000"/>
              </a:spcBef>
              <a:spcAft>
                <a:spcPts val="0"/>
              </a:spcAft>
              <a:buClr>
                <a:schemeClr val="dk1"/>
              </a:buClr>
              <a:buSzPts val="1300"/>
              <a:buNone/>
            </a:pPr>
            <a:r>
              <a:t/>
            </a:r>
            <a:endParaRPr sz="1300"/>
          </a:p>
        </p:txBody>
      </p:sp>
      <p:pic>
        <p:nvPicPr>
          <p:cNvPr id="752" name="Google Shape;752;p10"/>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53" name="Google Shape;753;p10"/>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54" name="Google Shape;754;p1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55" name="Google Shape;755;p10"/>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9" name="Shape 759"/>
        <p:cNvGrpSpPr/>
        <p:nvPr/>
      </p:nvGrpSpPr>
      <p:grpSpPr>
        <a:xfrm>
          <a:off x="0" y="0"/>
          <a:ext cx="0" cy="0"/>
          <a:chOff x="0" y="0"/>
          <a:chExt cx="0" cy="0"/>
        </a:xfrm>
      </p:grpSpPr>
      <p:sp>
        <p:nvSpPr>
          <p:cNvPr id="760" name="Google Shape;760;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61" name="Google Shape;761;p11"/>
          <p:cNvSpPr txBox="1"/>
          <p:nvPr>
            <p:ph type="title"/>
          </p:nvPr>
        </p:nvSpPr>
        <p:spPr>
          <a:xfrm>
            <a:off x="1066800" y="4048691"/>
            <a:ext cx="5029200" cy="19621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sz="4400"/>
              <a:t>How can AI enhance these values?</a:t>
            </a:r>
            <a:endParaRPr sz="4400"/>
          </a:p>
        </p:txBody>
      </p:sp>
      <p:pic>
        <p:nvPicPr>
          <p:cNvPr descr="Hands-on top of each other" id="762" name="Google Shape;762;p11"/>
          <p:cNvPicPr preferRelativeResize="0"/>
          <p:nvPr/>
        </p:nvPicPr>
        <p:blipFill rotWithShape="1">
          <a:blip r:embed="rId3">
            <a:alphaModFix/>
          </a:blip>
          <a:srcRect b="-1" l="19587" r="-1" t="0"/>
          <a:stretch/>
        </p:blipFill>
        <p:spPr>
          <a:xfrm>
            <a:off x="-2380" y="-17766"/>
            <a:ext cx="6394567" cy="3479045"/>
          </a:xfrm>
          <a:custGeom>
            <a:rect b="b" l="l" r="r" t="t"/>
            <a:pathLst>
              <a:path extrusionOk="0" h="3479045" w="6394567">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63" name="Google Shape;763;p11"/>
          <p:cNvSpPr txBox="1"/>
          <p:nvPr/>
        </p:nvSpPr>
        <p:spPr>
          <a:xfrm>
            <a:off x="5835723" y="580489"/>
            <a:ext cx="6236413" cy="6277511"/>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rgbClr val="00B050"/>
              </a:buClr>
              <a:buSzPts val="2300"/>
              <a:buFont typeface="Arial"/>
              <a:buNone/>
            </a:pPr>
            <a:r>
              <a:rPr b="1" i="0" lang="en-US" sz="2300" u="none" cap="none" strike="noStrike">
                <a:solidFill>
                  <a:srgbClr val="00B050"/>
                </a:solidFill>
                <a:latin typeface="Arial"/>
                <a:ea typeface="Arial"/>
                <a:cs typeface="Arial"/>
                <a:sym typeface="Arial"/>
              </a:rPr>
              <a:t>Equality</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Promote accessibility and participation</a:t>
            </a:r>
            <a:endParaRPr b="0" i="0" sz="1400" u="none" cap="none" strike="noStrike">
              <a:solidFill>
                <a:srgbClr val="000000"/>
              </a:solidFill>
              <a:latin typeface="Arial"/>
              <a:ea typeface="Arial"/>
              <a:cs typeface="Arial"/>
              <a:sym typeface="Arial"/>
            </a:endParaRPr>
          </a:p>
          <a:p>
            <a:pPr indent="-82550" lvl="0" marL="228600" marR="0" rtl="0" algn="l">
              <a:lnSpc>
                <a:spcPct val="110000"/>
              </a:lnSpc>
              <a:spcBef>
                <a:spcPts val="0"/>
              </a:spcBef>
              <a:spcAft>
                <a:spcPts val="0"/>
              </a:spcAft>
              <a:buClr>
                <a:schemeClr val="dk1"/>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B050"/>
              </a:buClr>
              <a:buSzPts val="2300"/>
              <a:buFont typeface="Arial"/>
              <a:buNone/>
            </a:pPr>
            <a:r>
              <a:rPr b="1" i="0" lang="en-US" sz="2300" u="none" cap="none" strike="noStrike">
                <a:solidFill>
                  <a:srgbClr val="00B050"/>
                </a:solidFill>
                <a:latin typeface="Arial"/>
                <a:ea typeface="Arial"/>
                <a:cs typeface="Arial"/>
                <a:sym typeface="Arial"/>
              </a:rPr>
              <a:t>Autonomy</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Assist deliberation</a:t>
            </a:r>
            <a:endParaRPr b="0" i="0" sz="1400" u="none" cap="none" strike="noStrike">
              <a:solidFill>
                <a:srgbClr val="000000"/>
              </a:solidFill>
              <a:latin typeface="Arial"/>
              <a:ea typeface="Arial"/>
              <a:cs typeface="Arial"/>
              <a:sym typeface="Arial"/>
            </a:endParaRPr>
          </a:p>
          <a:p>
            <a:pPr indent="-82550" lvl="0" marL="228600" marR="0" rtl="0" algn="l">
              <a:lnSpc>
                <a:spcPct val="110000"/>
              </a:lnSpc>
              <a:spcBef>
                <a:spcPts val="0"/>
              </a:spcBef>
              <a:spcAft>
                <a:spcPts val="0"/>
              </a:spcAft>
              <a:buClr>
                <a:schemeClr val="dk1"/>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B050"/>
              </a:buClr>
              <a:buSzPts val="2300"/>
              <a:buFont typeface="Arial"/>
              <a:buNone/>
            </a:pPr>
            <a:r>
              <a:rPr b="1" i="0" lang="en-US" sz="2300" u="none" cap="none" strike="noStrike">
                <a:solidFill>
                  <a:srgbClr val="00B050"/>
                </a:solidFill>
                <a:latin typeface="Arial"/>
                <a:ea typeface="Arial"/>
                <a:cs typeface="Arial"/>
                <a:sym typeface="Arial"/>
              </a:rPr>
              <a:t>Freedom</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Reduction of administrative hurdles</a:t>
            </a:r>
            <a:endParaRPr b="0" i="0" sz="1400" u="none" cap="none" strike="noStrike">
              <a:solidFill>
                <a:srgbClr val="000000"/>
              </a:solidFill>
              <a:latin typeface="Arial"/>
              <a:ea typeface="Arial"/>
              <a:cs typeface="Arial"/>
              <a:sym typeface="Arial"/>
            </a:endParaRPr>
          </a:p>
          <a:p>
            <a:pPr indent="-82550" lvl="0" marL="228600" marR="0" rtl="0" algn="l">
              <a:lnSpc>
                <a:spcPct val="110000"/>
              </a:lnSpc>
              <a:spcBef>
                <a:spcPts val="0"/>
              </a:spcBef>
              <a:spcAft>
                <a:spcPts val="0"/>
              </a:spcAft>
              <a:buClr>
                <a:schemeClr val="dk1"/>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B050"/>
              </a:buClr>
              <a:buSzPts val="2300"/>
              <a:buFont typeface="Arial"/>
              <a:buNone/>
            </a:pPr>
            <a:r>
              <a:rPr b="1" i="0" lang="en-US" sz="2300" u="none" cap="none" strike="noStrike">
                <a:solidFill>
                  <a:srgbClr val="00B050"/>
                </a:solidFill>
                <a:latin typeface="Arial"/>
                <a:ea typeface="Arial"/>
                <a:cs typeface="Arial"/>
                <a:sym typeface="Arial"/>
              </a:rPr>
              <a:t>Transparency</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Make data available and understandable</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chemeClr val="dk1"/>
              </a:buClr>
              <a:buSzPts val="2300"/>
              <a:buFont typeface="Arial"/>
              <a:buNone/>
            </a:pPr>
            <a:r>
              <a:t/>
            </a:r>
            <a:endParaRPr b="0" i="0" sz="23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B050"/>
              </a:buClr>
              <a:buSzPts val="2300"/>
              <a:buFont typeface="Arial"/>
              <a:buNone/>
            </a:pPr>
            <a:r>
              <a:rPr b="1" i="0" lang="en-US" sz="2300" u="none" cap="none" strike="noStrike">
                <a:solidFill>
                  <a:srgbClr val="00B050"/>
                </a:solidFill>
                <a:latin typeface="Arial"/>
                <a:ea typeface="Arial"/>
                <a:cs typeface="Arial"/>
                <a:sym typeface="Arial"/>
              </a:rPr>
              <a:t>Justice</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2300"/>
              <a:buFont typeface="Arial"/>
              <a:buNone/>
            </a:pPr>
            <a:r>
              <a:rPr b="0" i="0" lang="en-US" sz="2300" u="none" cap="none" strike="noStrike">
                <a:solidFill>
                  <a:srgbClr val="000000"/>
                </a:solidFill>
                <a:latin typeface="Arial"/>
                <a:ea typeface="Arial"/>
                <a:cs typeface="Arial"/>
                <a:sym typeface="Arial"/>
              </a:rPr>
              <a:t>Ease of data gathering and use</a:t>
            </a:r>
            <a:endParaRPr b="0" i="0" sz="1400" u="none" cap="none" strike="noStrike">
              <a:solidFill>
                <a:srgbClr val="000000"/>
              </a:solidFill>
              <a:latin typeface="Arial"/>
              <a:ea typeface="Arial"/>
              <a:cs typeface="Arial"/>
              <a:sym typeface="Arial"/>
            </a:endParaRPr>
          </a:p>
          <a:p>
            <a:pPr indent="-146050" lvl="0" marL="228600" marR="0" rtl="0" algn="l">
              <a:lnSpc>
                <a:spcPct val="110000"/>
              </a:lnSpc>
              <a:spcBef>
                <a:spcPts val="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a:p>
            <a:pPr indent="-146050" lvl="0" marL="228600" marR="0" rtl="0" algn="l">
              <a:lnSpc>
                <a:spcPct val="110000"/>
              </a:lnSpc>
              <a:spcBef>
                <a:spcPts val="1000"/>
              </a:spcBef>
              <a:spcAft>
                <a:spcPts val="0"/>
              </a:spcAft>
              <a:buClr>
                <a:schemeClr val="dk1"/>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764" name="Google Shape;764;p11"/>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65" name="Google Shape;765;p11"/>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66" name="Google Shape;766;p11"/>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67" name="Google Shape;767;p11"/>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1" name="Shape 771"/>
        <p:cNvGrpSpPr/>
        <p:nvPr/>
      </p:nvGrpSpPr>
      <p:grpSpPr>
        <a:xfrm>
          <a:off x="0" y="0"/>
          <a:ext cx="0" cy="0"/>
          <a:chOff x="0" y="0"/>
          <a:chExt cx="0" cy="0"/>
        </a:xfrm>
      </p:grpSpPr>
      <p:sp>
        <p:nvSpPr>
          <p:cNvPr id="772" name="Google Shape;772;p12"/>
          <p:cNvSpPr/>
          <p:nvPr/>
        </p:nvSpPr>
        <p:spPr>
          <a:xfrm>
            <a:off x="5796401" y="3378954"/>
            <a:ext cx="6394567" cy="3479046"/>
          </a:xfrm>
          <a:custGeom>
            <a:rect b="b" l="l" r="r" t="t"/>
            <a:pathLst>
              <a:path extrusionOk="0" h="3479046" w="6394567">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3" name="Google Shape;773;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Large skydiving group mid-air" id="774" name="Google Shape;774;p12"/>
          <p:cNvPicPr preferRelativeResize="0"/>
          <p:nvPr/>
        </p:nvPicPr>
        <p:blipFill rotWithShape="1">
          <a:blip r:embed="rId3">
            <a:alphaModFix/>
          </a:blip>
          <a:srcRect b="3842" l="0" r="0" t="11570"/>
          <a:stretch/>
        </p:blipFill>
        <p:spPr>
          <a:xfrm>
            <a:off x="20" y="10"/>
            <a:ext cx="12191979" cy="6857989"/>
          </a:xfrm>
          <a:prstGeom prst="rect">
            <a:avLst/>
          </a:prstGeom>
          <a:noFill/>
          <a:ln>
            <a:noFill/>
          </a:ln>
        </p:spPr>
      </p:pic>
      <p:sp>
        <p:nvSpPr>
          <p:cNvPr id="775" name="Google Shape;775;p12"/>
          <p:cNvSpPr/>
          <p:nvPr/>
        </p:nvSpPr>
        <p:spPr>
          <a:xfrm flipH="1" rot="-60000">
            <a:off x="1035555" y="1445436"/>
            <a:ext cx="11191887" cy="5509960"/>
          </a:xfrm>
          <a:custGeom>
            <a:rect b="b" l="l" r="r" t="t"/>
            <a:pathLst>
              <a:path extrusionOk="0" h="5509960" w="11191887">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0">
                <a:srgbClr val="FEEFD9">
                  <a:alpha val="67450"/>
                </a:srgbClr>
              </a:gs>
              <a:gs pos="23000">
                <a:srgbClr val="FEEFD9">
                  <a:alpha val="67450"/>
                </a:srgbClr>
              </a:gs>
              <a:gs pos="100000">
                <a:srgbClr val="56EAE3">
                  <a:alpha val="77254"/>
                </a:srgbClr>
              </a:gs>
            </a:gsLst>
            <a:lin ang="14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6" name="Google Shape;776;p12"/>
          <p:cNvSpPr txBox="1"/>
          <p:nvPr>
            <p:ph type="title"/>
          </p:nvPr>
        </p:nvSpPr>
        <p:spPr>
          <a:xfrm>
            <a:off x="5882446" y="3092651"/>
            <a:ext cx="5429290" cy="2142559"/>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1"/>
              </a:buClr>
              <a:buSzPts val="4400"/>
              <a:buFont typeface="Arial"/>
              <a:buNone/>
            </a:pPr>
            <a:r>
              <a:rPr lang="en-US" sz="4400"/>
              <a:t>How to reap the benefits while avoiding the risks?</a:t>
            </a:r>
            <a:endParaRPr/>
          </a:p>
        </p:txBody>
      </p:sp>
      <p:pic>
        <p:nvPicPr>
          <p:cNvPr id="777" name="Google Shape;777;p12"/>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78" name="Google Shape;778;p12"/>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79" name="Google Shape;779;p1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80" name="Google Shape;780;p12"/>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4" name="Shape 784"/>
        <p:cNvGrpSpPr/>
        <p:nvPr/>
      </p:nvGrpSpPr>
      <p:grpSpPr>
        <a:xfrm>
          <a:off x="0" y="0"/>
          <a:ext cx="0" cy="0"/>
          <a:chOff x="0" y="0"/>
          <a:chExt cx="0" cy="0"/>
        </a:xfrm>
      </p:grpSpPr>
      <p:sp>
        <p:nvSpPr>
          <p:cNvPr id="785" name="Google Shape;785;p13"/>
          <p:cNvSpPr/>
          <p:nvPr/>
        </p:nvSpPr>
        <p:spPr>
          <a:xfrm>
            <a:off x="5796401" y="3378954"/>
            <a:ext cx="6394567" cy="3479046"/>
          </a:xfrm>
          <a:custGeom>
            <a:rect b="b" l="l" r="r" t="t"/>
            <a:pathLst>
              <a:path extrusionOk="0" h="3479046" w="6394567">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39000">
                <a:schemeClr val="lt2"/>
              </a:gs>
              <a:gs pos="100000">
                <a:srgbClr val="56EAE3"/>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86" name="Google Shape;786;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87" name="Google Shape;787;p13"/>
          <p:cNvSpPr txBox="1"/>
          <p:nvPr>
            <p:ph type="title"/>
          </p:nvPr>
        </p:nvSpPr>
        <p:spPr>
          <a:xfrm>
            <a:off x="542815" y="238253"/>
            <a:ext cx="7573767" cy="435624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0" lang="en-US" sz="2600"/>
              <a:t>No easy solution or technical fix</a:t>
            </a:r>
            <a:br>
              <a:rPr b="0" lang="en-US" sz="2600"/>
            </a:br>
            <a:br>
              <a:rPr b="0" lang="en-US" sz="2600"/>
            </a:br>
            <a:r>
              <a:rPr b="0" lang="en-US" sz="2600"/>
              <a:t>Regulation yes – AI in general </a:t>
            </a:r>
            <a:r>
              <a:rPr b="0" i="1" lang="en-US" sz="2600"/>
              <a:t>and </a:t>
            </a:r>
            <a:r>
              <a:rPr b="0" lang="en-US" sz="2600"/>
              <a:t>in democracy</a:t>
            </a:r>
            <a:br>
              <a:rPr b="0" lang="en-US" sz="2600"/>
            </a:br>
            <a:br>
              <a:rPr b="0" lang="en-US" sz="2600"/>
            </a:br>
            <a:r>
              <a:rPr b="0" lang="en-US" sz="2600"/>
              <a:t>But broader issues of ownership and power</a:t>
            </a:r>
            <a:br>
              <a:rPr b="0" lang="en-US" sz="2600"/>
            </a:br>
            <a:br>
              <a:rPr b="0" lang="en-US" sz="2600"/>
            </a:br>
            <a:r>
              <a:rPr b="0" lang="en-US" sz="2600"/>
              <a:t>OpenAI as a warning shot</a:t>
            </a:r>
            <a:br>
              <a:rPr b="0" lang="en-US" sz="2600"/>
            </a:br>
            <a:br>
              <a:rPr b="0" lang="en-US" sz="2600"/>
            </a:br>
            <a:r>
              <a:rPr b="0" lang="en-US" sz="2600"/>
              <a:t>AI risks not isolated from broader democratic challenges</a:t>
            </a:r>
            <a:br>
              <a:rPr b="0" lang="en-US" sz="2600"/>
            </a:br>
            <a:br>
              <a:rPr b="0" lang="en-US" sz="2600"/>
            </a:br>
            <a:r>
              <a:rPr b="0" lang="en-US" sz="2600"/>
              <a:t>Starts with awareness and participation</a:t>
            </a:r>
            <a:endParaRPr/>
          </a:p>
        </p:txBody>
      </p:sp>
      <p:pic>
        <p:nvPicPr>
          <p:cNvPr descr="Large skydiving group mid-air" id="788" name="Google Shape;788;p13"/>
          <p:cNvPicPr preferRelativeResize="0"/>
          <p:nvPr/>
        </p:nvPicPr>
        <p:blipFill rotWithShape="1">
          <a:blip r:embed="rId3">
            <a:alphaModFix/>
          </a:blip>
          <a:srcRect b="7327" l="0" r="-2" t="7792"/>
          <a:stretch/>
        </p:blipFill>
        <p:spPr>
          <a:xfrm>
            <a:off x="3862669" y="2156616"/>
            <a:ext cx="8329331" cy="4701384"/>
          </a:xfrm>
          <a:custGeom>
            <a:rect b="b" l="l" r="r" t="t"/>
            <a:pathLst>
              <a:path extrusionOk="0" h="4701384" w="8329331">
                <a:moveTo>
                  <a:pt x="7047184" y="406"/>
                </a:moveTo>
                <a:cubicBezTo>
                  <a:pt x="7473044" y="7480"/>
                  <a:pt x="7895572" y="106955"/>
                  <a:pt x="8282506" y="294946"/>
                </a:cubicBezTo>
                <a:lnTo>
                  <a:pt x="8329331" y="319324"/>
                </a:lnTo>
                <a:lnTo>
                  <a:pt x="8329331" y="4701384"/>
                </a:lnTo>
                <a:lnTo>
                  <a:pt x="0" y="4701384"/>
                </a:lnTo>
                <a:lnTo>
                  <a:pt x="5251843" y="580406"/>
                </a:lnTo>
                <a:lnTo>
                  <a:pt x="5312648" y="535110"/>
                </a:lnTo>
                <a:cubicBezTo>
                  <a:pt x="5787318" y="199904"/>
                  <a:pt x="6331234" y="25089"/>
                  <a:pt x="6876738" y="2514"/>
                </a:cubicBezTo>
                <a:cubicBezTo>
                  <a:pt x="6933561" y="163"/>
                  <a:pt x="6990402" y="-537"/>
                  <a:pt x="7047184" y="406"/>
                </a:cubicBezTo>
                <a:close/>
              </a:path>
            </a:pathLst>
          </a:custGeom>
          <a:noFill/>
          <a:ln>
            <a:noFill/>
          </a:ln>
        </p:spPr>
      </p:pic>
      <p:pic>
        <p:nvPicPr>
          <p:cNvPr id="789" name="Google Shape;789;p13"/>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90" name="Google Shape;790;p13"/>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91" name="Google Shape;791;p13"/>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92" name="Google Shape;792;p13"/>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4"/>
          <p:cNvSpPr txBox="1"/>
          <p:nvPr>
            <p:ph idx="1" type="body"/>
          </p:nvPr>
        </p:nvSpPr>
        <p:spPr>
          <a:xfrm>
            <a:off x="3390210" y="1457212"/>
            <a:ext cx="5506948" cy="1748323"/>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0"/>
              </a:spcBef>
              <a:spcAft>
                <a:spcPts val="0"/>
              </a:spcAft>
              <a:buClr>
                <a:schemeClr val="dk1"/>
              </a:buClr>
              <a:buSzPts val="3200"/>
              <a:buNone/>
            </a:pPr>
            <a:r>
              <a:rPr b="1" lang="en-US" sz="3200">
                <a:latin typeface="Candara"/>
                <a:ea typeface="Candara"/>
                <a:cs typeface="Candara"/>
                <a:sym typeface="Candara"/>
              </a:rPr>
              <a:t>Professor Keith Hyams</a:t>
            </a:r>
            <a:endParaRPr/>
          </a:p>
          <a:p>
            <a:pPr indent="0" lvl="0" marL="0" rtl="0" algn="ctr">
              <a:lnSpc>
                <a:spcPct val="120000"/>
              </a:lnSpc>
              <a:spcBef>
                <a:spcPts val="1000"/>
              </a:spcBef>
              <a:spcAft>
                <a:spcPts val="0"/>
              </a:spcAft>
              <a:buClr>
                <a:schemeClr val="dk1"/>
              </a:buClr>
              <a:buSzPts val="3200"/>
              <a:buNone/>
            </a:pPr>
            <a:r>
              <a:rPr b="1" lang="en-US" sz="3200">
                <a:latin typeface="Candara"/>
                <a:ea typeface="Candara"/>
                <a:cs typeface="Candara"/>
                <a:sym typeface="Candara"/>
              </a:rPr>
              <a:t>k.d.hyams@warwick.ac.uk</a:t>
            </a:r>
            <a:endParaRPr/>
          </a:p>
          <a:p>
            <a:pPr indent="-114300" lvl="0" marL="228600" rtl="0" algn="l">
              <a:lnSpc>
                <a:spcPct val="120000"/>
              </a:lnSpc>
              <a:spcBef>
                <a:spcPts val="1000"/>
              </a:spcBef>
              <a:spcAft>
                <a:spcPts val="0"/>
              </a:spcAft>
              <a:buClr>
                <a:schemeClr val="dk1"/>
              </a:buClr>
              <a:buSzPts val="1800"/>
              <a:buNone/>
            </a:pPr>
            <a:r>
              <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id="798" name="Google Shape;798;p14"/>
          <p:cNvPicPr preferRelativeResize="0"/>
          <p:nvPr/>
        </p:nvPicPr>
        <p:blipFill rotWithShape="1">
          <a:blip r:embed="rId3">
            <a:alphaModFix/>
          </a:blip>
          <a:srcRect b="0" l="0" r="0" t="0"/>
          <a:stretch/>
        </p:blipFill>
        <p:spPr>
          <a:xfrm>
            <a:off x="6143684" y="3485118"/>
            <a:ext cx="3810000" cy="2381250"/>
          </a:xfrm>
          <a:prstGeom prst="rect">
            <a:avLst/>
          </a:prstGeom>
          <a:noFill/>
          <a:ln>
            <a:noFill/>
          </a:ln>
        </p:spPr>
      </p:pic>
      <p:pic>
        <p:nvPicPr>
          <p:cNvPr descr="University of Warwick new logo" id="799" name="Google Shape;799;p14"/>
          <p:cNvPicPr preferRelativeResize="0"/>
          <p:nvPr/>
        </p:nvPicPr>
        <p:blipFill rotWithShape="1">
          <a:blip r:embed="rId4">
            <a:alphaModFix/>
          </a:blip>
          <a:srcRect b="0" l="0" r="0" t="0"/>
          <a:stretch/>
        </p:blipFill>
        <p:spPr>
          <a:xfrm>
            <a:off x="2083781" y="3749317"/>
            <a:ext cx="3386727" cy="2032036"/>
          </a:xfrm>
          <a:prstGeom prst="rect">
            <a:avLst/>
          </a:prstGeom>
          <a:noFill/>
          <a:ln>
            <a:noFill/>
          </a:ln>
        </p:spPr>
      </p:pic>
      <p:pic>
        <p:nvPicPr>
          <p:cNvPr id="800" name="Google Shape;800;p14"/>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801" name="Google Shape;801;p14"/>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802" name="Google Shape;802;p14"/>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803" name="Google Shape;803;p14"/>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5"/>
          <p:cNvSpPr/>
          <p:nvPr/>
        </p:nvSpPr>
        <p:spPr>
          <a:xfrm>
            <a:off x="4450539" y="1581767"/>
            <a:ext cx="6458093" cy="856633"/>
          </a:xfrm>
          <a:prstGeom prst="snip2DiagRect">
            <a:avLst>
              <a:gd fmla="val 0" name="adj1"/>
              <a:gd fmla="val 16667" name="adj2"/>
            </a:avLst>
          </a:prstGeom>
          <a:gradFill>
            <a:gsLst>
              <a:gs pos="0">
                <a:srgbClr val="300063">
                  <a:alpha val="9411"/>
                </a:srgbClr>
              </a:gs>
              <a:gs pos="74000">
                <a:srgbClr val="C48BFF"/>
              </a:gs>
              <a:gs pos="83000">
                <a:srgbClr val="C48BFF"/>
              </a:gs>
              <a:gs pos="100000">
                <a:srgbClr val="D7B2FE"/>
              </a:gs>
            </a:gsLst>
            <a:path path="circle">
              <a:fillToRect l="100%" t="100%"/>
            </a:path>
            <a:tileRect b="-100%" r="-100%"/>
          </a:gra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809" name="Google Shape;809;p15"/>
          <p:cNvGraphicFramePr/>
          <p:nvPr/>
        </p:nvGraphicFramePr>
        <p:xfrm>
          <a:off x="522515" y="924895"/>
          <a:ext cx="3000000" cy="3000000"/>
        </p:xfrm>
        <a:graphic>
          <a:graphicData uri="http://schemas.openxmlformats.org/drawingml/2006/table">
            <a:tbl>
              <a:tblPr>
                <a:noFill/>
                <a:tableStyleId>{01A940E1-ACBD-489E-8FF8-D476A4C9A845}</a:tableStyleId>
              </a:tblPr>
              <a:tblGrid>
                <a:gridCol w="1290275"/>
                <a:gridCol w="2623175"/>
                <a:gridCol w="647267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11:00 - 12:30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solidFill>
                      <a:srgbClr val="FDFDFE"/>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Part 1</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A theoretical grounding on conducting responsible AI in democratic processes, via a series of short keynotes</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solidFill>
                      <a:srgbClr val="FDFDFE"/>
                    </a:solidFill>
                  </a:tcPr>
                </a:tc>
                <a:tc>
                  <a:txBody>
                    <a:bodyPr/>
                    <a:lstStyle/>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 and Democracy: Risks and Opportunities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Prof Keith Hyams, University of Warwick, UK</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n-US" sz="1800" u="none" cap="none" strike="noStrike">
                          <a:solidFill>
                            <a:schemeClr val="dk1"/>
                          </a:solidFill>
                          <a:latin typeface="Calibri"/>
                          <a:ea typeface="Calibri"/>
                          <a:cs typeface="Calibri"/>
                          <a:sym typeface="Calibri"/>
                        </a:rPr>
                        <a:t>Online Deliberation: Bridging Theory and Practice </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rPr b="1" lang="en-US" sz="1800" u="none" cap="none" strike="noStrike">
                          <a:solidFill>
                            <a:schemeClr val="dk1"/>
                          </a:solidFill>
                          <a:latin typeface="Calibri"/>
                          <a:ea typeface="Calibri"/>
                          <a:cs typeface="Calibri"/>
                          <a:sym typeface="Calibri"/>
                        </a:rPr>
                        <a:t>Prof Anna De Liddo, Open University,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Fabiana Fournier, IBM Research, Israel</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Aiming for participatory democracy and the inclusion of vulnerable groups: challenges, aspirations and lessons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Michael Bedek and Maria Zangl, University of Graz</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810" name="Google Shape;810;p15"/>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811" name="Google Shape;811;p15"/>
          <p:cNvPicPr preferRelativeResize="0"/>
          <p:nvPr/>
        </p:nvPicPr>
        <p:blipFill rotWithShape="1">
          <a:blip r:embed="rId3">
            <a:alphaModFix/>
          </a:blip>
          <a:srcRect b="0" l="0" r="0" t="0"/>
          <a:stretch/>
        </p:blipFill>
        <p:spPr>
          <a:xfrm>
            <a:off x="1540042" y="2696411"/>
            <a:ext cx="2404979" cy="24049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44"/>
        </a:solidFill>
      </p:bgPr>
    </p:bg>
    <p:spTree>
      <p:nvGrpSpPr>
        <p:cNvPr id="816" name="Shape 816"/>
        <p:cNvGrpSpPr/>
        <p:nvPr/>
      </p:nvGrpSpPr>
      <p:grpSpPr>
        <a:xfrm>
          <a:off x="0" y="0"/>
          <a:ext cx="0" cy="0"/>
          <a:chOff x="0" y="0"/>
          <a:chExt cx="0" cy="0"/>
        </a:xfrm>
      </p:grpSpPr>
      <p:sp>
        <p:nvSpPr>
          <p:cNvPr id="817" name="Google Shape;817;p219"/>
          <p:cNvSpPr/>
          <p:nvPr/>
        </p:nvSpPr>
        <p:spPr>
          <a:xfrm>
            <a:off x="0" y="5633675"/>
            <a:ext cx="12192000" cy="1224325"/>
          </a:xfrm>
          <a:custGeom>
            <a:rect b="b" l="l" r="r" t="t"/>
            <a:pathLst>
              <a:path extrusionOk="0" h="1836488" w="18288000">
                <a:moveTo>
                  <a:pt x="0" y="0"/>
                </a:moveTo>
                <a:lnTo>
                  <a:pt x="18288000" y="0"/>
                </a:lnTo>
                <a:lnTo>
                  <a:pt x="18288000" y="1836488"/>
                </a:lnTo>
                <a:lnTo>
                  <a:pt x="0" y="1836488"/>
                </a:lnTo>
                <a:lnTo>
                  <a:pt x="0" y="0"/>
                </a:lnTo>
                <a:close/>
              </a:path>
            </a:pathLst>
          </a:custGeom>
          <a:blipFill rotWithShape="1">
            <a:blip r:embed="rId3">
              <a:alphaModFix/>
            </a:blip>
            <a:stretch>
              <a:fillRect b="-2998" l="0" r="0" t="-5480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818" name="Google Shape;818;p219"/>
          <p:cNvSpPr/>
          <p:nvPr/>
        </p:nvSpPr>
        <p:spPr>
          <a:xfrm>
            <a:off x="392422" y="5847803"/>
            <a:ext cx="3244482" cy="796070"/>
          </a:xfrm>
          <a:custGeom>
            <a:rect b="b" l="l" r="r" t="t"/>
            <a:pathLst>
              <a:path extrusionOk="0" h="1194105" w="4866723">
                <a:moveTo>
                  <a:pt x="0" y="0"/>
                </a:moveTo>
                <a:lnTo>
                  <a:pt x="4866723" y="0"/>
                </a:lnTo>
                <a:lnTo>
                  <a:pt x="4866723" y="1194105"/>
                </a:lnTo>
                <a:lnTo>
                  <a:pt x="0" y="119410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sp>
        <p:nvSpPr>
          <p:cNvPr id="819" name="Google Shape;819;p219"/>
          <p:cNvSpPr txBox="1"/>
          <p:nvPr/>
        </p:nvSpPr>
        <p:spPr>
          <a:xfrm>
            <a:off x="8935704" y="5975641"/>
            <a:ext cx="2739659" cy="479940"/>
          </a:xfrm>
          <a:prstGeom prst="rect">
            <a:avLst/>
          </a:prstGeom>
          <a:noFill/>
          <a:ln>
            <a:noFill/>
          </a:ln>
        </p:spPr>
        <p:txBody>
          <a:bodyPr anchorCtr="0" anchor="t" bIns="0" lIns="0" spcFirstLastPara="1" rIns="0" wrap="square" tIns="0">
            <a:spAutoFit/>
          </a:bodyPr>
          <a:lstStyle/>
          <a:p>
            <a:pPr indent="0" lvl="0" marL="0" marR="0" rtl="0" algn="r">
              <a:lnSpc>
                <a:spcPct val="139993"/>
              </a:lnSpc>
              <a:spcBef>
                <a:spcPts val="0"/>
              </a:spcBef>
              <a:spcAft>
                <a:spcPts val="0"/>
              </a:spcAft>
              <a:buNone/>
            </a:pPr>
            <a:r>
              <a:rPr b="0" i="0" lang="en-US" sz="2933" u="none" cap="none" strike="noStrike">
                <a:solidFill>
                  <a:srgbClr val="FFFFFF"/>
                </a:solidFill>
                <a:latin typeface="Arial"/>
                <a:ea typeface="Arial"/>
                <a:cs typeface="Arial"/>
                <a:sym typeface="Arial"/>
              </a:rPr>
              <a:t>Fringe 2024</a:t>
            </a:r>
            <a:endParaRPr/>
          </a:p>
        </p:txBody>
      </p:sp>
      <p:sp>
        <p:nvSpPr>
          <p:cNvPr id="820" name="Google Shape;820;p219"/>
          <p:cNvSpPr txBox="1"/>
          <p:nvPr/>
        </p:nvSpPr>
        <p:spPr>
          <a:xfrm>
            <a:off x="686325" y="2444161"/>
            <a:ext cx="4572000" cy="2635337"/>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None/>
            </a:pPr>
            <a:r>
              <a:rPr b="0" i="0" lang="en-US" sz="2533" u="none" cap="none" strike="noStrike">
                <a:solidFill>
                  <a:srgbClr val="FFFFFF"/>
                </a:solidFill>
                <a:latin typeface="Arial"/>
                <a:ea typeface="Arial"/>
                <a:cs typeface="Arial"/>
                <a:sym typeface="Arial"/>
              </a:rPr>
              <a:t>Prof. Anna De Liddo</a:t>
            </a:r>
            <a:endParaRPr b="0" i="0" sz="2533" u="none" cap="none" strike="noStrike">
              <a:solidFill>
                <a:srgbClr val="FFFFFF"/>
              </a:solidFill>
              <a:latin typeface="Arial"/>
              <a:ea typeface="Arial"/>
              <a:cs typeface="Arial"/>
              <a:sym typeface="Arial"/>
            </a:endParaRPr>
          </a:p>
          <a:p>
            <a:pPr indent="0" lvl="0" marL="0" marR="0" rtl="0" algn="l">
              <a:lnSpc>
                <a:spcPct val="166244"/>
              </a:lnSpc>
              <a:spcBef>
                <a:spcPts val="0"/>
              </a:spcBef>
              <a:spcAft>
                <a:spcPts val="0"/>
              </a:spcAft>
              <a:buNone/>
            </a:pPr>
            <a:r>
              <a:rPr b="0" i="1" lang="en-US" sz="2133" u="none" cap="none" strike="noStrike">
                <a:solidFill>
                  <a:srgbClr val="FFFFFF"/>
                </a:solidFill>
                <a:latin typeface="Arial"/>
                <a:ea typeface="Arial"/>
                <a:cs typeface="Arial"/>
                <a:sym typeface="Arial"/>
              </a:rPr>
              <a:t>Knowledge Media Institute </a:t>
            </a:r>
            <a:endParaRPr/>
          </a:p>
          <a:p>
            <a:pPr indent="0" lvl="0" marL="0" marR="0" rtl="0" algn="l">
              <a:lnSpc>
                <a:spcPct val="166244"/>
              </a:lnSpc>
              <a:spcBef>
                <a:spcPts val="0"/>
              </a:spcBef>
              <a:spcAft>
                <a:spcPts val="0"/>
              </a:spcAft>
              <a:buNone/>
            </a:pPr>
            <a:r>
              <a:rPr b="0" i="1" lang="en-US" sz="2133" u="none" cap="none" strike="noStrike">
                <a:solidFill>
                  <a:srgbClr val="FFFFFF"/>
                </a:solidFill>
                <a:latin typeface="Arial"/>
                <a:ea typeface="Arial"/>
                <a:cs typeface="Arial"/>
                <a:sym typeface="Arial"/>
              </a:rPr>
              <a:t>The Open University, UK</a:t>
            </a:r>
            <a:endParaRPr/>
          </a:p>
          <a:p>
            <a:pPr indent="0" lvl="0" marL="0" marR="0" rtl="0" algn="l">
              <a:lnSpc>
                <a:spcPct val="139992"/>
              </a:lnSpc>
              <a:spcBef>
                <a:spcPts val="0"/>
              </a:spcBef>
              <a:spcAft>
                <a:spcPts val="0"/>
              </a:spcAft>
              <a:buNone/>
            </a:pPr>
            <a:r>
              <a:t/>
            </a:r>
            <a:endParaRPr b="0" i="0" sz="2533" u="none" cap="none" strike="noStrike">
              <a:solidFill>
                <a:srgbClr val="FFFFFF"/>
              </a:solidFill>
              <a:latin typeface="Arial"/>
              <a:ea typeface="Arial"/>
              <a:cs typeface="Arial"/>
              <a:sym typeface="Arial"/>
            </a:endParaRPr>
          </a:p>
          <a:p>
            <a:pPr indent="0" lvl="0" marL="0" marR="0" rtl="0" algn="l">
              <a:lnSpc>
                <a:spcPct val="139992"/>
              </a:lnSpc>
              <a:spcBef>
                <a:spcPts val="0"/>
              </a:spcBef>
              <a:spcAft>
                <a:spcPts val="0"/>
              </a:spcAft>
              <a:buNone/>
            </a:pPr>
            <a:r>
              <a:rPr b="0" i="0" lang="en-US" sz="2533" u="none" cap="none" strike="noStrike">
                <a:solidFill>
                  <a:srgbClr val="FFFFFF"/>
                </a:solidFill>
                <a:latin typeface="Arial"/>
                <a:ea typeface="Arial"/>
                <a:cs typeface="Arial"/>
                <a:sym typeface="Arial"/>
              </a:rPr>
              <a:t>March 7</a:t>
            </a:r>
            <a:r>
              <a:rPr b="0" baseline="30000" i="0" lang="en-US" sz="2533" u="none" cap="none" strike="noStrike">
                <a:solidFill>
                  <a:srgbClr val="FFFFFF"/>
                </a:solidFill>
                <a:latin typeface="Arial"/>
                <a:ea typeface="Arial"/>
                <a:cs typeface="Arial"/>
                <a:sym typeface="Arial"/>
              </a:rPr>
              <a:t>th</a:t>
            </a:r>
            <a:r>
              <a:rPr b="0" i="0" lang="en-US" sz="2533" u="none" cap="none" strike="noStrike">
                <a:solidFill>
                  <a:srgbClr val="FFFFFF"/>
                </a:solidFill>
                <a:latin typeface="Arial"/>
                <a:ea typeface="Arial"/>
                <a:cs typeface="Arial"/>
                <a:sym typeface="Arial"/>
              </a:rPr>
              <a:t> 2024</a:t>
            </a:r>
            <a:endParaRPr/>
          </a:p>
          <a:p>
            <a:pPr indent="0" lvl="0" marL="0" marR="0" rtl="0" algn="l">
              <a:lnSpc>
                <a:spcPct val="189930"/>
              </a:lnSpc>
              <a:spcBef>
                <a:spcPts val="0"/>
              </a:spcBef>
              <a:spcAft>
                <a:spcPts val="0"/>
              </a:spcAft>
              <a:buNone/>
            </a:pPr>
            <a:r>
              <a:rPr b="0" i="1" lang="en-US" sz="1867" u="none" cap="none" strike="noStrike">
                <a:solidFill>
                  <a:srgbClr val="FFFFFF"/>
                </a:solidFill>
                <a:latin typeface="Arial"/>
                <a:ea typeface="Arial"/>
                <a:cs typeface="Arial"/>
                <a:sym typeface="Arial"/>
              </a:rPr>
              <a:t>Online Streaming</a:t>
            </a:r>
            <a:endParaRPr/>
          </a:p>
        </p:txBody>
      </p:sp>
      <p:sp>
        <p:nvSpPr>
          <p:cNvPr id="821" name="Google Shape;821;p219"/>
          <p:cNvSpPr txBox="1"/>
          <p:nvPr/>
        </p:nvSpPr>
        <p:spPr>
          <a:xfrm>
            <a:off x="685800" y="890264"/>
            <a:ext cx="5486400" cy="948978"/>
          </a:xfrm>
          <a:prstGeom prst="rect">
            <a:avLst/>
          </a:prstGeom>
          <a:noFill/>
          <a:ln>
            <a:noFill/>
          </a:ln>
        </p:spPr>
        <p:txBody>
          <a:bodyPr anchorCtr="0" anchor="t" bIns="0" lIns="0" spcFirstLastPara="1" rIns="0" wrap="square" tIns="0">
            <a:spAutoFit/>
          </a:bodyPr>
          <a:lstStyle/>
          <a:p>
            <a:pPr indent="0" lvl="0" marL="0" marR="0" rtl="0" algn="l">
              <a:lnSpc>
                <a:spcPct val="119014"/>
              </a:lnSpc>
              <a:spcBef>
                <a:spcPts val="0"/>
              </a:spcBef>
              <a:spcAft>
                <a:spcPts val="0"/>
              </a:spcAft>
              <a:buNone/>
            </a:pPr>
            <a:r>
              <a:rPr b="0" i="0" lang="en-US" sz="3124" u="none" cap="none" strike="noStrike">
                <a:solidFill>
                  <a:srgbClr val="FFFFFF"/>
                </a:solidFill>
                <a:latin typeface="Arial"/>
                <a:ea typeface="Arial"/>
                <a:cs typeface="Arial"/>
                <a:sym typeface="Arial"/>
              </a:rPr>
              <a:t>Online Deliberation: Bridging Theory and Practice</a:t>
            </a:r>
            <a:endParaRPr/>
          </a:p>
        </p:txBody>
      </p:sp>
      <p:sp>
        <p:nvSpPr>
          <p:cNvPr id="822" name="Google Shape;822;p219"/>
          <p:cNvSpPr/>
          <p:nvPr/>
        </p:nvSpPr>
        <p:spPr>
          <a:xfrm>
            <a:off x="6861351" y="0"/>
            <a:ext cx="6686423" cy="5633669"/>
          </a:xfrm>
          <a:custGeom>
            <a:rect b="b" l="l" r="r" t="t"/>
            <a:pathLst>
              <a:path extrusionOk="0" h="890080" w="1056407">
                <a:moveTo>
                  <a:pt x="203200" y="0"/>
                </a:moveTo>
                <a:lnTo>
                  <a:pt x="1056407" y="0"/>
                </a:lnTo>
                <a:lnTo>
                  <a:pt x="853207" y="890080"/>
                </a:lnTo>
                <a:lnTo>
                  <a:pt x="0" y="890080"/>
                </a:lnTo>
                <a:lnTo>
                  <a:pt x="203200" y="0"/>
                </a:lnTo>
                <a:close/>
              </a:path>
            </a:pathLst>
          </a:custGeom>
          <a:solidFill>
            <a:srgbClr val="000000">
              <a:alpha val="0"/>
            </a:srgbClr>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rgbClr val="000000"/>
              </a:solidFill>
              <a:latin typeface="Calibri"/>
              <a:ea typeface="Calibri"/>
              <a:cs typeface="Calibri"/>
              <a:sym typeface="Calibri"/>
            </a:endParaRPr>
          </a:p>
        </p:txBody>
      </p:sp>
      <p:pic>
        <p:nvPicPr>
          <p:cNvPr descr="A picture containing person, crowd, watching&#10;&#10;Description automatically generated" id="823" name="Google Shape;823;p219"/>
          <p:cNvPicPr preferRelativeResize="0"/>
          <p:nvPr/>
        </p:nvPicPr>
        <p:blipFill rotWithShape="1">
          <a:blip r:embed="rId5">
            <a:alphaModFix/>
          </a:blip>
          <a:srcRect b="880" l="0" r="0" t="0"/>
          <a:stretch/>
        </p:blipFill>
        <p:spPr>
          <a:xfrm>
            <a:off x="4989334" y="1394973"/>
            <a:ext cx="6686029" cy="3760892"/>
          </a:xfrm>
          <a:prstGeom prst="rect">
            <a:avLst/>
          </a:prstGeom>
          <a:noFill/>
          <a:ln>
            <a:noFill/>
          </a:ln>
        </p:spPr>
      </p:pic>
      <p:pic>
        <p:nvPicPr>
          <p:cNvPr id="824" name="Google Shape;824;p219"/>
          <p:cNvPicPr preferRelativeResize="0"/>
          <p:nvPr/>
        </p:nvPicPr>
        <p:blipFill rotWithShape="1">
          <a:blip r:embed="rId6">
            <a:alphaModFix/>
          </a:blip>
          <a:srcRect b="0" l="0" r="0" t="0"/>
          <a:stretch/>
        </p:blipFill>
        <p:spPr>
          <a:xfrm>
            <a:off x="9448801" y="252579"/>
            <a:ext cx="2327235" cy="7785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id="829" name="Google Shape;829;p220"/>
          <p:cNvPicPr preferRelativeResize="0"/>
          <p:nvPr/>
        </p:nvPicPr>
        <p:blipFill rotWithShape="1">
          <a:blip r:embed="rId3">
            <a:alphaModFix/>
          </a:blip>
          <a:srcRect b="0" l="0" r="0" t="0"/>
          <a:stretch/>
        </p:blipFill>
        <p:spPr>
          <a:xfrm>
            <a:off x="1019332" y="251905"/>
            <a:ext cx="3525877" cy="2294745"/>
          </a:xfrm>
          <a:prstGeom prst="rect">
            <a:avLst/>
          </a:prstGeom>
          <a:noFill/>
          <a:ln>
            <a:noFill/>
          </a:ln>
        </p:spPr>
      </p:pic>
      <p:pic>
        <p:nvPicPr>
          <p:cNvPr descr="Screen Shot 2017-06-08 at 12.58.52.png" id="830" name="Google Shape;830;p220"/>
          <p:cNvPicPr preferRelativeResize="0"/>
          <p:nvPr/>
        </p:nvPicPr>
        <p:blipFill rotWithShape="1">
          <a:blip r:embed="rId4">
            <a:alphaModFix/>
          </a:blip>
          <a:srcRect b="0" l="0" r="0" t="0"/>
          <a:stretch/>
        </p:blipFill>
        <p:spPr>
          <a:xfrm>
            <a:off x="9857830" y="542369"/>
            <a:ext cx="1834521" cy="997227"/>
          </a:xfrm>
          <a:prstGeom prst="rect">
            <a:avLst/>
          </a:prstGeom>
          <a:noFill/>
          <a:ln>
            <a:noFill/>
          </a:ln>
        </p:spPr>
      </p:pic>
      <p:pic>
        <p:nvPicPr>
          <p:cNvPr id="831" name="Google Shape;831;p220"/>
          <p:cNvPicPr preferRelativeResize="0"/>
          <p:nvPr/>
        </p:nvPicPr>
        <p:blipFill rotWithShape="1">
          <a:blip r:embed="rId5">
            <a:alphaModFix/>
          </a:blip>
          <a:srcRect b="0" l="0" r="0" t="0"/>
          <a:stretch/>
        </p:blipFill>
        <p:spPr>
          <a:xfrm>
            <a:off x="162055" y="2748276"/>
            <a:ext cx="11912183" cy="3842637"/>
          </a:xfrm>
          <a:prstGeom prst="rect">
            <a:avLst/>
          </a:prstGeom>
          <a:noFill/>
          <a:ln>
            <a:noFill/>
          </a:ln>
        </p:spPr>
      </p:pic>
      <p:pic>
        <p:nvPicPr>
          <p:cNvPr descr="Shape, arrow&#10;&#10;Description automatically generated" id="832" name="Google Shape;832;p220"/>
          <p:cNvPicPr preferRelativeResize="0"/>
          <p:nvPr/>
        </p:nvPicPr>
        <p:blipFill rotWithShape="1">
          <a:blip r:embed="rId6">
            <a:alphaModFix/>
          </a:blip>
          <a:srcRect b="0" l="0" r="0" t="0"/>
          <a:stretch/>
        </p:blipFill>
        <p:spPr>
          <a:xfrm>
            <a:off x="5703614" y="393020"/>
            <a:ext cx="3188138" cy="20125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OU_masterlogo_cmyk_29mm.eps" id="838" name="Google Shape;838;p221"/>
          <p:cNvPicPr preferRelativeResize="0"/>
          <p:nvPr/>
        </p:nvPicPr>
        <p:blipFill rotWithShape="1">
          <a:blip r:embed="rId3">
            <a:alphaModFix/>
          </a:blip>
          <a:srcRect b="0" l="0" r="0" t="0"/>
          <a:stretch/>
        </p:blipFill>
        <p:spPr>
          <a:xfrm>
            <a:off x="1021412" y="471765"/>
            <a:ext cx="2082800" cy="1456267"/>
          </a:xfrm>
          <a:prstGeom prst="rect">
            <a:avLst/>
          </a:prstGeom>
          <a:noFill/>
          <a:ln>
            <a:noFill/>
          </a:ln>
        </p:spPr>
      </p:pic>
      <p:sp>
        <p:nvSpPr>
          <p:cNvPr id="839" name="Google Shape;839;p221"/>
          <p:cNvSpPr txBox="1"/>
          <p:nvPr/>
        </p:nvSpPr>
        <p:spPr>
          <a:xfrm>
            <a:off x="3350594" y="2951478"/>
            <a:ext cx="2614818" cy="9953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Anna De Liddo</a:t>
            </a:r>
            <a:br>
              <a:rPr b="0" i="0" lang="en-US" sz="1467" u="none" cap="none" strike="noStrike">
                <a:solidFill>
                  <a:srgbClr val="B31212"/>
                </a:solidFill>
                <a:latin typeface="Lato"/>
                <a:ea typeface="Lato"/>
                <a:cs typeface="Lato"/>
                <a:sym typeface="Lato"/>
              </a:rPr>
            </a:br>
            <a:r>
              <a:rPr b="0" i="0" lang="en-US" sz="1467" u="none" cap="none" strike="noStrike">
                <a:solidFill>
                  <a:srgbClr val="B31212"/>
                </a:solidFill>
                <a:latin typeface="Lato"/>
                <a:ea typeface="Lato"/>
                <a:cs typeface="Lato"/>
                <a:sym typeface="Lato"/>
              </a:rPr>
              <a:t>Professor of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Human-Computer Interaction</a:t>
            </a:r>
            <a:br>
              <a:rPr b="0" i="0" lang="en-US" sz="1467" u="none" cap="none" strike="noStrike">
                <a:solidFill>
                  <a:srgbClr val="B31212"/>
                </a:solidFill>
                <a:latin typeface="Lato"/>
                <a:ea typeface="Lato"/>
                <a:cs typeface="Lato"/>
                <a:sym typeface="Lato"/>
              </a:rPr>
            </a:br>
            <a:endParaRPr b="0" i="0" sz="1467" u="none" cap="none" strike="noStrike">
              <a:solidFill>
                <a:srgbClr val="B31212"/>
              </a:solidFill>
              <a:latin typeface="Lato"/>
              <a:ea typeface="Lato"/>
              <a:cs typeface="Lato"/>
              <a:sym typeface="Lato"/>
            </a:endParaRPr>
          </a:p>
        </p:txBody>
      </p:sp>
      <p:sp>
        <p:nvSpPr>
          <p:cNvPr id="840" name="Google Shape;840;p221"/>
          <p:cNvSpPr txBox="1"/>
          <p:nvPr/>
        </p:nvSpPr>
        <p:spPr>
          <a:xfrm>
            <a:off x="6124426" y="6045163"/>
            <a:ext cx="3018685" cy="7695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Lady Kitty Chisholm</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PhD Student Belief Change in Adults at Work</a:t>
            </a:r>
            <a:endParaRPr b="0" i="0" sz="1800" u="none" cap="none" strike="noStrike">
              <a:solidFill>
                <a:srgbClr val="000000"/>
              </a:solidFill>
              <a:latin typeface="Calibri"/>
              <a:ea typeface="Calibri"/>
              <a:cs typeface="Calibri"/>
              <a:sym typeface="Calibri"/>
            </a:endParaRPr>
          </a:p>
        </p:txBody>
      </p:sp>
      <p:pic>
        <p:nvPicPr>
          <p:cNvPr descr="Screen Shot 2017-06-02 at 14.14.54.png" id="841" name="Google Shape;841;p221"/>
          <p:cNvPicPr preferRelativeResize="0"/>
          <p:nvPr/>
        </p:nvPicPr>
        <p:blipFill rotWithShape="1">
          <a:blip r:embed="rId4">
            <a:alphaModFix/>
          </a:blip>
          <a:srcRect b="0" l="0" r="0" t="0"/>
          <a:stretch/>
        </p:blipFill>
        <p:spPr>
          <a:xfrm>
            <a:off x="6575898" y="649320"/>
            <a:ext cx="1940218" cy="2121085"/>
          </a:xfrm>
          <a:prstGeom prst="rect">
            <a:avLst/>
          </a:prstGeom>
          <a:noFill/>
          <a:ln>
            <a:noFill/>
          </a:ln>
        </p:spPr>
      </p:pic>
      <p:sp>
        <p:nvSpPr>
          <p:cNvPr id="842" name="Google Shape;842;p221"/>
          <p:cNvSpPr txBox="1"/>
          <p:nvPr/>
        </p:nvSpPr>
        <p:spPr>
          <a:xfrm>
            <a:off x="6526570" y="2850976"/>
            <a:ext cx="2036968" cy="7695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Alberto Ardito</a:t>
            </a:r>
            <a:endParaRPr b="0" i="0" sz="1467" u="none" cap="none" strike="noStrike">
              <a:solidFill>
                <a:srgbClr val="B31212"/>
              </a:solidFill>
              <a:latin typeface="Lato"/>
              <a:ea typeface="Lato"/>
              <a:cs typeface="Lato"/>
              <a:sym typeface="Lato"/>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Senior Web Developer</a:t>
            </a:r>
            <a:endParaRPr b="0" i="0" sz="1800" u="none" cap="none" strike="noStrike">
              <a:solidFill>
                <a:srgbClr val="000000"/>
              </a:solidFill>
              <a:latin typeface="Calibri"/>
              <a:ea typeface="Calibri"/>
              <a:cs typeface="Calibri"/>
              <a:sym typeface="Calibri"/>
            </a:endParaRPr>
          </a:p>
        </p:txBody>
      </p:sp>
      <p:sp>
        <p:nvSpPr>
          <p:cNvPr descr="MG_8185.jpg" id="843" name="Google Shape;843;p221"/>
          <p:cNvSpPr/>
          <p:nvPr/>
        </p:nvSpPr>
        <p:spPr>
          <a:xfrm>
            <a:off x="2" y="181326"/>
            <a:ext cx="4786489" cy="4786489"/>
          </a:xfrm>
          <a:prstGeom prst="rect">
            <a:avLst/>
          </a:prstGeom>
          <a:no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p:txBody>
      </p:sp>
      <p:sp>
        <p:nvSpPr>
          <p:cNvPr id="844" name="Google Shape;844;p221"/>
          <p:cNvSpPr txBox="1"/>
          <p:nvPr/>
        </p:nvSpPr>
        <p:spPr>
          <a:xfrm>
            <a:off x="9270180" y="2850976"/>
            <a:ext cx="2504212" cy="5438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Retno Lasarati</a:t>
            </a:r>
            <a:endParaRPr b="0" i="0" sz="1467" u="none" cap="none" strike="noStrike">
              <a:solidFill>
                <a:srgbClr val="B31212"/>
              </a:solidFill>
              <a:latin typeface="Lato"/>
              <a:ea typeface="Lato"/>
              <a:cs typeface="Lato"/>
              <a:sym typeface="Lato"/>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PhD Student Explainable AI </a:t>
            </a:r>
            <a:endParaRPr b="0" i="0" sz="1800" u="none" cap="none" strike="noStrike">
              <a:solidFill>
                <a:srgbClr val="000000"/>
              </a:solidFill>
              <a:latin typeface="Calibri"/>
              <a:ea typeface="Calibri"/>
              <a:cs typeface="Calibri"/>
              <a:sym typeface="Calibri"/>
            </a:endParaRPr>
          </a:p>
        </p:txBody>
      </p:sp>
      <p:pic>
        <p:nvPicPr>
          <p:cNvPr id="845" name="Google Shape;845;p221"/>
          <p:cNvPicPr preferRelativeResize="0"/>
          <p:nvPr/>
        </p:nvPicPr>
        <p:blipFill rotWithShape="1">
          <a:blip r:embed="rId5">
            <a:alphaModFix/>
          </a:blip>
          <a:srcRect b="0" l="0" r="0" t="0"/>
          <a:stretch/>
        </p:blipFill>
        <p:spPr>
          <a:xfrm>
            <a:off x="9768581" y="471765"/>
            <a:ext cx="1678193" cy="2379211"/>
          </a:xfrm>
          <a:prstGeom prst="rect">
            <a:avLst/>
          </a:prstGeom>
          <a:noFill/>
          <a:ln>
            <a:noFill/>
          </a:ln>
        </p:spPr>
      </p:pic>
      <p:sp>
        <p:nvSpPr>
          <p:cNvPr id="846" name="Google Shape;846;p221"/>
          <p:cNvSpPr txBox="1"/>
          <p:nvPr/>
        </p:nvSpPr>
        <p:spPr>
          <a:xfrm>
            <a:off x="653557" y="6114303"/>
            <a:ext cx="2734467" cy="5438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Lucas Anastasiou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PhD Student Argument Mining</a:t>
            </a:r>
            <a:endParaRPr b="0" i="0" sz="1800" u="none" cap="none" strike="noStrike">
              <a:solidFill>
                <a:srgbClr val="000000"/>
              </a:solidFill>
              <a:latin typeface="Calibri"/>
              <a:ea typeface="Calibri"/>
              <a:cs typeface="Calibri"/>
              <a:sym typeface="Calibri"/>
            </a:endParaRPr>
          </a:p>
        </p:txBody>
      </p:sp>
      <p:pic>
        <p:nvPicPr>
          <p:cNvPr id="847" name="Google Shape;847;p221"/>
          <p:cNvPicPr preferRelativeResize="0"/>
          <p:nvPr/>
        </p:nvPicPr>
        <p:blipFill rotWithShape="1">
          <a:blip r:embed="rId6">
            <a:alphaModFix/>
          </a:blip>
          <a:srcRect b="0" l="0" r="0" t="0"/>
          <a:stretch/>
        </p:blipFill>
        <p:spPr>
          <a:xfrm>
            <a:off x="1140643" y="3774146"/>
            <a:ext cx="1649249" cy="2304851"/>
          </a:xfrm>
          <a:prstGeom prst="rect">
            <a:avLst/>
          </a:prstGeom>
          <a:noFill/>
          <a:ln>
            <a:noFill/>
          </a:ln>
        </p:spPr>
      </p:pic>
      <p:pic>
        <p:nvPicPr>
          <p:cNvPr id="848" name="Google Shape;848;p221"/>
          <p:cNvPicPr preferRelativeResize="0"/>
          <p:nvPr/>
        </p:nvPicPr>
        <p:blipFill rotWithShape="1">
          <a:blip r:embed="rId7">
            <a:alphaModFix/>
          </a:blip>
          <a:srcRect b="0" l="0" r="0" t="0"/>
          <a:stretch/>
        </p:blipFill>
        <p:spPr>
          <a:xfrm>
            <a:off x="3800109" y="3657061"/>
            <a:ext cx="1715789" cy="2366499"/>
          </a:xfrm>
          <a:prstGeom prst="rect">
            <a:avLst/>
          </a:prstGeom>
          <a:noFill/>
          <a:ln>
            <a:noFill/>
          </a:ln>
        </p:spPr>
      </p:pic>
      <p:sp>
        <p:nvSpPr>
          <p:cNvPr id="849" name="Google Shape;849;p221"/>
          <p:cNvSpPr txBox="1"/>
          <p:nvPr/>
        </p:nvSpPr>
        <p:spPr>
          <a:xfrm>
            <a:off x="3882935" y="6068358"/>
            <a:ext cx="1364476" cy="7695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Riccardo Pala</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Web Developer</a:t>
            </a:r>
            <a:endParaRPr b="0" i="0" sz="1800" u="none" cap="none" strike="noStrike">
              <a:solidFill>
                <a:srgbClr val="000000"/>
              </a:solidFill>
              <a:latin typeface="Calibri"/>
              <a:ea typeface="Calibri"/>
              <a:cs typeface="Calibri"/>
              <a:sym typeface="Calibri"/>
            </a:endParaRPr>
          </a:p>
        </p:txBody>
      </p:sp>
      <p:pic>
        <p:nvPicPr>
          <p:cNvPr descr="Screen Shot 2017-06-02 at 14.15.04.png" id="850" name="Google Shape;850;p221"/>
          <p:cNvPicPr preferRelativeResize="0"/>
          <p:nvPr/>
        </p:nvPicPr>
        <p:blipFill rotWithShape="1">
          <a:blip r:embed="rId8">
            <a:alphaModFix/>
          </a:blip>
          <a:srcRect b="0" l="0" r="0" t="0"/>
          <a:stretch/>
        </p:blipFill>
        <p:spPr>
          <a:xfrm>
            <a:off x="9345433" y="3638724"/>
            <a:ext cx="2015067" cy="2269067"/>
          </a:xfrm>
          <a:prstGeom prst="rect">
            <a:avLst/>
          </a:prstGeom>
          <a:noFill/>
          <a:ln>
            <a:noFill/>
          </a:ln>
        </p:spPr>
      </p:pic>
      <p:sp>
        <p:nvSpPr>
          <p:cNvPr id="851" name="Google Shape;851;p221"/>
          <p:cNvSpPr txBox="1"/>
          <p:nvPr/>
        </p:nvSpPr>
        <p:spPr>
          <a:xfrm>
            <a:off x="9612455" y="6047831"/>
            <a:ext cx="1819664" cy="76959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Michelle Bachler</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467" u="none" cap="none" strike="noStrike">
                <a:solidFill>
                  <a:srgbClr val="B31212"/>
                </a:solidFill>
                <a:latin typeface="Lato"/>
                <a:ea typeface="Lato"/>
                <a:cs typeface="Lato"/>
                <a:sym typeface="Lato"/>
              </a:rPr>
              <a:t>Senior Project Officer</a:t>
            </a:r>
            <a:endParaRPr b="0" i="0" sz="1800" u="none" cap="none" strike="noStrike">
              <a:solidFill>
                <a:srgbClr val="000000"/>
              </a:solidFill>
              <a:latin typeface="Calibri"/>
              <a:ea typeface="Calibri"/>
              <a:cs typeface="Calibri"/>
              <a:sym typeface="Calibri"/>
            </a:endParaRPr>
          </a:p>
        </p:txBody>
      </p:sp>
      <p:pic>
        <p:nvPicPr>
          <p:cNvPr descr="A person smiling for the camera&#10;&#10;Description automatically generated with medium confidence" id="852" name="Google Shape;852;p221"/>
          <p:cNvPicPr preferRelativeResize="0"/>
          <p:nvPr/>
        </p:nvPicPr>
        <p:blipFill rotWithShape="1">
          <a:blip r:embed="rId9">
            <a:alphaModFix/>
          </a:blip>
          <a:srcRect b="0" l="0" r="0" t="0"/>
          <a:stretch/>
        </p:blipFill>
        <p:spPr>
          <a:xfrm>
            <a:off x="6782246" y="3744964"/>
            <a:ext cx="1625009" cy="2269068"/>
          </a:xfrm>
          <a:prstGeom prst="rect">
            <a:avLst/>
          </a:prstGeom>
          <a:noFill/>
          <a:ln>
            <a:noFill/>
          </a:ln>
        </p:spPr>
      </p:pic>
      <p:pic>
        <p:nvPicPr>
          <p:cNvPr descr="A picture containing person, outdoor&#10;&#10;Description automatically generated" id="853" name="Google Shape;853;p221"/>
          <p:cNvPicPr preferRelativeResize="0"/>
          <p:nvPr/>
        </p:nvPicPr>
        <p:blipFill rotWithShape="1">
          <a:blip r:embed="rId10">
            <a:alphaModFix/>
          </a:blip>
          <a:srcRect b="17822" l="0" r="1078" t="4213"/>
          <a:stretch/>
        </p:blipFill>
        <p:spPr>
          <a:xfrm>
            <a:off x="3757469" y="542095"/>
            <a:ext cx="1940219" cy="23792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2"/>
          <p:cNvSpPr txBox="1"/>
          <p:nvPr/>
        </p:nvSpPr>
        <p:spPr>
          <a:xfrm>
            <a:off x="1094874" y="2223542"/>
            <a:ext cx="10495181" cy="2410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Recording notice</a:t>
            </a:r>
            <a:br>
              <a:rPr b="1" i="0" lang="en-US" sz="1800" u="none" cap="none" strike="noStrike">
                <a:solidFill>
                  <a:srgbClr val="000000"/>
                </a:solidFill>
                <a:latin typeface="Arial"/>
                <a:ea typeface="Arial"/>
                <a:cs typeface="Arial"/>
                <a:sym typeface="Arial"/>
              </a:rPr>
            </a:br>
            <a:br>
              <a:rPr b="1" i="0" lang="en-US" sz="1800" u="none" cap="none" strike="noStrike">
                <a:solidFill>
                  <a:srgbClr val="000000"/>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Please note, this session will be recorded.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Only speakers will be recorded and any question and answer sessions recorded will be anonymised.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If you have any concerns, please speak to the events team on arrival or contact them via email.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222"/>
          <p:cNvSpPr txBox="1"/>
          <p:nvPr>
            <p:ph idx="1" type="body"/>
          </p:nvPr>
        </p:nvSpPr>
        <p:spPr>
          <a:xfrm>
            <a:off x="5511316" y="992188"/>
            <a:ext cx="6172200" cy="4873625"/>
          </a:xfrm>
          <a:prstGeom prst="rect">
            <a:avLst/>
          </a:prstGeom>
          <a:noFill/>
          <a:ln>
            <a:noFill/>
          </a:ln>
        </p:spPr>
        <p:txBody>
          <a:bodyPr anchorCtr="0" anchor="t" bIns="45700" lIns="91425" spcFirstLastPara="1" rIns="91425" wrap="square" tIns="45700">
            <a:normAutofit/>
          </a:bodyPr>
          <a:lstStyle/>
          <a:p>
            <a:pPr indent="-93165" lvl="0" marL="228611" rtl="0" algn="l">
              <a:spcBef>
                <a:spcPts val="0"/>
              </a:spcBef>
              <a:spcAft>
                <a:spcPts val="0"/>
              </a:spcAft>
              <a:buClr>
                <a:schemeClr val="dk1"/>
              </a:buClr>
              <a:buSzPts val="2133"/>
              <a:buNone/>
            </a:pPr>
            <a:r>
              <a:t/>
            </a:r>
            <a:endParaRPr/>
          </a:p>
          <a:p>
            <a:pPr indent="-93165" lvl="0" marL="228611" rtl="0" algn="l">
              <a:spcBef>
                <a:spcPts val="427"/>
              </a:spcBef>
              <a:spcAft>
                <a:spcPts val="0"/>
              </a:spcAft>
              <a:buClr>
                <a:schemeClr val="dk1"/>
              </a:buClr>
              <a:buSzPts val="2133"/>
              <a:buNone/>
            </a:pPr>
            <a:r>
              <a:t/>
            </a:r>
            <a:endParaRPr/>
          </a:p>
        </p:txBody>
      </p:sp>
      <p:pic>
        <p:nvPicPr>
          <p:cNvPr descr="A picture containing person, crowd, watching&#10;&#10;Description automatically generated" id="859" name="Google Shape;859;p222"/>
          <p:cNvPicPr preferRelativeResize="0"/>
          <p:nvPr/>
        </p:nvPicPr>
        <p:blipFill rotWithShape="1">
          <a:blip r:embed="rId3">
            <a:alphaModFix/>
          </a:blip>
          <a:srcRect b="880" l="0" r="0" t="0"/>
          <a:stretch/>
        </p:blipFill>
        <p:spPr>
          <a:xfrm>
            <a:off x="3934917" y="669073"/>
            <a:ext cx="8071552" cy="4540249"/>
          </a:xfrm>
          <a:prstGeom prst="rect">
            <a:avLst/>
          </a:prstGeom>
          <a:noFill/>
          <a:ln>
            <a:noFill/>
          </a:ln>
        </p:spPr>
      </p:pic>
      <p:sp>
        <p:nvSpPr>
          <p:cNvPr id="860" name="Google Shape;860;p222"/>
          <p:cNvSpPr/>
          <p:nvPr/>
        </p:nvSpPr>
        <p:spPr>
          <a:xfrm>
            <a:off x="4465984" y="4799206"/>
            <a:ext cx="4717774" cy="1855604"/>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61" name="Google Shape;861;p222"/>
          <p:cNvSpPr txBox="1"/>
          <p:nvPr/>
        </p:nvSpPr>
        <p:spPr>
          <a:xfrm>
            <a:off x="4767964" y="3811359"/>
            <a:ext cx="4391730" cy="262977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FFFFFF"/>
              </a:buClr>
              <a:buSzPts val="2400"/>
              <a:buFont typeface="Arial"/>
              <a:buNone/>
            </a:pPr>
            <a:r>
              <a:rPr b="1" i="0" lang="en-US" sz="2400" u="none" cap="none" strike="noStrike">
                <a:solidFill>
                  <a:srgbClr val="FFFFFF"/>
                </a:solidFill>
                <a:latin typeface="Calibri"/>
                <a:ea typeface="Calibri"/>
                <a:cs typeface="Calibri"/>
                <a:sym typeface="Calibri"/>
              </a:rPr>
              <a:t>WE MISS THE RIGHT SOCIO-TECHNICAL SPACES TO ENGAGE CITIZEN IN DELIBERATIVE DEMOCRACY</a:t>
            </a:r>
            <a:endParaRPr/>
          </a:p>
        </p:txBody>
      </p:sp>
      <p:sp>
        <p:nvSpPr>
          <p:cNvPr id="862" name="Google Shape;862;p222"/>
          <p:cNvSpPr txBox="1"/>
          <p:nvPr/>
        </p:nvSpPr>
        <p:spPr>
          <a:xfrm>
            <a:off x="660400" y="671637"/>
            <a:ext cx="5609873" cy="1051570"/>
          </a:xfrm>
          <a:prstGeom prst="rect">
            <a:avLst/>
          </a:prstGeom>
          <a:noFill/>
          <a:ln>
            <a:noFill/>
          </a:ln>
        </p:spPr>
        <p:txBody>
          <a:bodyPr anchorCtr="0" anchor="t" bIns="0" lIns="0" spcFirstLastPara="1" rIns="0" wrap="square" tIns="0">
            <a:spAutoFit/>
          </a:bodyPr>
          <a:lstStyle/>
          <a:p>
            <a:pPr indent="0" lvl="0" marL="0" marR="0" rtl="0" algn="l">
              <a:lnSpc>
                <a:spcPct val="118999"/>
              </a:lnSpc>
              <a:spcBef>
                <a:spcPts val="0"/>
              </a:spcBef>
              <a:spcAft>
                <a:spcPts val="0"/>
              </a:spcAft>
              <a:buNone/>
            </a:pPr>
            <a:r>
              <a:rPr b="0" i="0" lang="en-US" sz="3458" u="none" cap="none" strike="noStrike">
                <a:solidFill>
                  <a:srgbClr val="000000"/>
                </a:solidFill>
                <a:latin typeface="Arial"/>
                <a:ea typeface="Arial"/>
                <a:cs typeface="Arial"/>
                <a:sym typeface="Arial"/>
              </a:rPr>
              <a:t>Problem</a:t>
            </a:r>
            <a:endParaRPr b="0" i="0" sz="3458" u="none" cap="none" strike="noStrike">
              <a:solidFill>
                <a:srgbClr val="000000"/>
              </a:solidFill>
              <a:latin typeface="Arial"/>
              <a:ea typeface="Arial"/>
              <a:cs typeface="Arial"/>
              <a:sym typeface="Arial"/>
            </a:endParaRPr>
          </a:p>
          <a:p>
            <a:pPr indent="0" lvl="0" marL="0" marR="0" rtl="0" algn="l">
              <a:lnSpc>
                <a:spcPct val="118999"/>
              </a:lnSpc>
              <a:spcBef>
                <a:spcPts val="0"/>
              </a:spcBef>
              <a:spcAft>
                <a:spcPts val="0"/>
              </a:spcAft>
              <a:buNone/>
            </a:pPr>
            <a:r>
              <a:t/>
            </a:r>
            <a:endParaRPr b="0" i="0" sz="3458" u="none" cap="none" strike="noStrike">
              <a:solidFill>
                <a:srgbClr val="000000"/>
              </a:solidFill>
              <a:latin typeface="Arial"/>
              <a:ea typeface="Arial"/>
              <a:cs typeface="Arial"/>
              <a:sym typeface="Arial"/>
            </a:endParaRPr>
          </a:p>
        </p:txBody>
      </p:sp>
      <p:sp>
        <p:nvSpPr>
          <p:cNvPr id="863" name="Google Shape;863;p222"/>
          <p:cNvSpPr txBox="1"/>
          <p:nvPr/>
        </p:nvSpPr>
        <p:spPr>
          <a:xfrm>
            <a:off x="660400" y="1397000"/>
            <a:ext cx="2909749" cy="3550524"/>
          </a:xfrm>
          <a:prstGeom prst="rect">
            <a:avLst/>
          </a:prstGeom>
          <a:noFill/>
          <a:ln>
            <a:noFill/>
          </a:ln>
        </p:spPr>
        <p:txBody>
          <a:bodyPr anchorCtr="0" anchor="t" bIns="0" lIns="0" spcFirstLastPara="1" rIns="0" wrap="square" tIns="0">
            <a:spAutoFit/>
          </a:bodyPr>
          <a:lstStyle/>
          <a:p>
            <a:pPr indent="0" lvl="0" marL="0" marR="0" rtl="0" algn="l">
              <a:lnSpc>
                <a:spcPct val="140024"/>
              </a:lnSpc>
              <a:spcBef>
                <a:spcPts val="0"/>
              </a:spcBef>
              <a:spcAft>
                <a:spcPts val="0"/>
              </a:spcAft>
              <a:buNone/>
            </a:pPr>
            <a:r>
              <a:rPr b="0" i="0" lang="en-US" sz="2466" u="none" cap="none" strike="noStrike">
                <a:solidFill>
                  <a:srgbClr val="000000"/>
                </a:solidFill>
                <a:latin typeface="Arial"/>
                <a:ea typeface="Arial"/>
                <a:cs typeface="Arial"/>
                <a:sym typeface="Arial"/>
              </a:rPr>
              <a:t>Profound luck of institutions, norms, methods and tools to </a:t>
            </a:r>
            <a:r>
              <a:rPr b="1" i="0" lang="en-US" sz="2466" u="none" cap="none" strike="noStrike">
                <a:solidFill>
                  <a:srgbClr val="000000"/>
                </a:solidFill>
                <a:latin typeface="Arial"/>
                <a:ea typeface="Arial"/>
                <a:cs typeface="Arial"/>
                <a:sym typeface="Arial"/>
              </a:rPr>
              <a:t>engage the public in healthy deliberation </a:t>
            </a:r>
            <a:r>
              <a:rPr b="0" i="0" lang="en-US" sz="2466" u="none" cap="none" strike="noStrike">
                <a:solidFill>
                  <a:srgbClr val="000000"/>
                </a:solidFill>
                <a:latin typeface="Arial"/>
                <a:ea typeface="Arial"/>
                <a:cs typeface="Arial"/>
                <a:sym typeface="Arial"/>
              </a:rPr>
              <a:t>on issues of public interests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223"/>
          <p:cNvSpPr txBox="1"/>
          <p:nvPr>
            <p:ph type="ctrTitle"/>
          </p:nvPr>
        </p:nvSpPr>
        <p:spPr>
          <a:xfrm>
            <a:off x="711200" y="428905"/>
            <a:ext cx="10250800" cy="22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200"/>
              <a:buFont typeface="Arial"/>
              <a:buNone/>
            </a:pPr>
            <a:r>
              <a:rPr lang="en-US">
                <a:latin typeface="Arial"/>
                <a:ea typeface="Arial"/>
                <a:cs typeface="Arial"/>
                <a:sym typeface="Arial"/>
              </a:rPr>
              <a:t>Deliberative Democracy</a:t>
            </a:r>
            <a:endParaRPr/>
          </a:p>
        </p:txBody>
      </p:sp>
      <p:sp>
        <p:nvSpPr>
          <p:cNvPr id="869" name="Google Shape;869;p223"/>
          <p:cNvSpPr txBox="1"/>
          <p:nvPr>
            <p:ph idx="12" type="sldNum"/>
          </p:nvPr>
        </p:nvSpPr>
        <p:spPr>
          <a:xfrm>
            <a:off x="11459634" y="6333067"/>
            <a:ext cx="732367" cy="524933"/>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1F497D"/>
              </a:buClr>
              <a:buSzPts val="1200"/>
              <a:buNone/>
            </a:pPr>
            <a:fld id="{00000000-1234-1234-1234-123412341234}" type="slidenum">
              <a:rPr lang="en-US">
                <a:solidFill>
                  <a:srgbClr val="1F497D"/>
                </a:solidFill>
              </a:rPr>
              <a:t>‹#›</a:t>
            </a:fld>
            <a:endParaRPr>
              <a:solidFill>
                <a:srgbClr val="1F497D"/>
              </a:solidFill>
            </a:endParaRPr>
          </a:p>
        </p:txBody>
      </p:sp>
      <p:sp>
        <p:nvSpPr>
          <p:cNvPr id="870" name="Google Shape;870;p223"/>
          <p:cNvSpPr txBox="1"/>
          <p:nvPr>
            <p:ph idx="1" type="subTitle"/>
          </p:nvPr>
        </p:nvSpPr>
        <p:spPr>
          <a:xfrm>
            <a:off x="711200" y="1651000"/>
            <a:ext cx="10521480" cy="3937936"/>
          </a:xfrm>
          <a:prstGeom prst="rect">
            <a:avLst/>
          </a:prstGeom>
          <a:noFill/>
          <a:ln>
            <a:noFill/>
          </a:ln>
        </p:spPr>
        <p:txBody>
          <a:bodyPr anchorCtr="0" anchor="t" bIns="91425" lIns="0" spcFirstLastPara="1" rIns="91425" wrap="square" tIns="91425">
            <a:noAutofit/>
          </a:bodyPr>
          <a:lstStyle/>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Deliberative democracy is a form of democracy in which </a:t>
            </a:r>
            <a:r>
              <a:rPr lang="en-US">
                <a:highlight>
                  <a:srgbClr val="FFFF00"/>
                </a:highlight>
                <a:latin typeface="Arial"/>
                <a:ea typeface="Arial"/>
                <a:cs typeface="Arial"/>
                <a:sym typeface="Arial"/>
              </a:rPr>
              <a:t>deliberation</a:t>
            </a:r>
            <a:r>
              <a:rPr lang="en-US">
                <a:latin typeface="Arial"/>
                <a:ea typeface="Arial"/>
                <a:cs typeface="Arial"/>
                <a:sym typeface="Arial"/>
              </a:rPr>
              <a:t> and </a:t>
            </a:r>
            <a:r>
              <a:rPr lang="en-US">
                <a:highlight>
                  <a:srgbClr val="FFFF00"/>
                </a:highlight>
                <a:latin typeface="Arial"/>
                <a:ea typeface="Arial"/>
                <a:cs typeface="Arial"/>
                <a:sym typeface="Arial"/>
              </a:rPr>
              <a:t>public consultation </a:t>
            </a:r>
            <a:r>
              <a:rPr lang="en-US">
                <a:latin typeface="Arial"/>
                <a:ea typeface="Arial"/>
                <a:cs typeface="Arial"/>
                <a:sym typeface="Arial"/>
              </a:rPr>
              <a:t>with citizens are central to </a:t>
            </a:r>
            <a:r>
              <a:rPr lang="en-US">
                <a:highlight>
                  <a:srgbClr val="FFFF00"/>
                </a:highlight>
                <a:latin typeface="Arial"/>
                <a:ea typeface="Arial"/>
                <a:cs typeface="Arial"/>
                <a:sym typeface="Arial"/>
              </a:rPr>
              <a:t>democratic decision-making</a:t>
            </a:r>
            <a:r>
              <a:rPr lang="en-US">
                <a:latin typeface="Arial"/>
                <a:ea typeface="Arial"/>
                <a:cs typeface="Arial"/>
                <a:sym typeface="Arial"/>
              </a:rPr>
              <a:t>.</a:t>
            </a:r>
            <a:endParaRPr/>
          </a:p>
          <a:p>
            <a:pPr indent="-228611" lvl="0" marL="228611" rtl="0" algn="l">
              <a:lnSpc>
                <a:spcPct val="100000"/>
              </a:lnSpc>
              <a:spcBef>
                <a:spcPts val="0"/>
              </a:spcBef>
              <a:spcAft>
                <a:spcPts val="0"/>
              </a:spcAft>
              <a:buClr>
                <a:schemeClr val="dk1"/>
              </a:buClr>
              <a:buSzPts val="1600"/>
              <a:buNone/>
            </a:pPr>
            <a:r>
              <a:t/>
            </a:r>
            <a:endParaRPr>
              <a:latin typeface="Arial"/>
              <a:ea typeface="Arial"/>
              <a:cs typeface="Arial"/>
              <a:sym typeface="Arial"/>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Deliberative democracy holds that, for a </a:t>
            </a:r>
            <a:r>
              <a:rPr lang="en-US">
                <a:highlight>
                  <a:srgbClr val="FFFF00"/>
                </a:highlight>
                <a:latin typeface="Arial"/>
                <a:ea typeface="Arial"/>
                <a:cs typeface="Arial"/>
                <a:sym typeface="Arial"/>
              </a:rPr>
              <a:t>democratic decision to be legitimate</a:t>
            </a:r>
            <a:r>
              <a:rPr lang="en-US">
                <a:latin typeface="Arial"/>
                <a:ea typeface="Arial"/>
                <a:cs typeface="Arial"/>
                <a:sym typeface="Arial"/>
              </a:rPr>
              <a:t>, it must be preceded by </a:t>
            </a:r>
            <a:r>
              <a:rPr lang="en-US">
                <a:highlight>
                  <a:srgbClr val="FFFF00"/>
                </a:highlight>
                <a:latin typeface="Arial"/>
                <a:ea typeface="Arial"/>
                <a:cs typeface="Arial"/>
                <a:sym typeface="Arial"/>
              </a:rPr>
              <a:t>authentic deliberation</a:t>
            </a:r>
            <a:r>
              <a:rPr lang="en-US">
                <a:latin typeface="Arial"/>
                <a:ea typeface="Arial"/>
                <a:cs typeface="Arial"/>
                <a:sym typeface="Arial"/>
              </a:rPr>
              <a:t>, not merely the aggregation of preferences that occurs in voting. </a:t>
            </a:r>
            <a:endParaRPr/>
          </a:p>
          <a:p>
            <a:pPr indent="-228611" lvl="0" marL="228611" rtl="0" algn="l">
              <a:lnSpc>
                <a:spcPct val="100000"/>
              </a:lnSpc>
              <a:spcBef>
                <a:spcPts val="0"/>
              </a:spcBef>
              <a:spcAft>
                <a:spcPts val="0"/>
              </a:spcAft>
              <a:buClr>
                <a:schemeClr val="dk1"/>
              </a:buClr>
              <a:buSzPts val="1600"/>
              <a:buNone/>
            </a:pPr>
            <a:r>
              <a:t/>
            </a:r>
            <a:endParaRPr>
              <a:latin typeface="Arial"/>
              <a:ea typeface="Arial"/>
              <a:cs typeface="Arial"/>
              <a:sym typeface="Arial"/>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Authentic deliberation is deliberation among decision-makers that is </a:t>
            </a:r>
            <a:r>
              <a:rPr lang="en-US">
                <a:highlight>
                  <a:srgbClr val="FFFF00"/>
                </a:highlight>
                <a:latin typeface="Arial"/>
                <a:ea typeface="Arial"/>
                <a:cs typeface="Arial"/>
                <a:sym typeface="Arial"/>
              </a:rPr>
              <a:t>free from distortions of unequal political power</a:t>
            </a:r>
            <a:r>
              <a:rPr lang="en-US">
                <a:latin typeface="Arial"/>
                <a:ea typeface="Arial"/>
                <a:cs typeface="Arial"/>
                <a:sym typeface="Arial"/>
              </a:rPr>
              <a:t>, such as power a decision-maker obtained through economic wealth or the support of interest groups.</a:t>
            </a:r>
            <a:endParaRPr/>
          </a:p>
          <a:p>
            <a:pPr indent="-228611" lvl="0" marL="228611" rtl="0" algn="l">
              <a:lnSpc>
                <a:spcPct val="100000"/>
              </a:lnSpc>
              <a:spcBef>
                <a:spcPts val="0"/>
              </a:spcBef>
              <a:spcAft>
                <a:spcPts val="0"/>
              </a:spcAft>
              <a:buClr>
                <a:schemeClr val="dk1"/>
              </a:buClr>
              <a:buSzPts val="1600"/>
              <a:buNone/>
            </a:pPr>
            <a:r>
              <a:t/>
            </a:r>
            <a:endParaRPr>
              <a:latin typeface="Arial"/>
              <a:ea typeface="Arial"/>
              <a:cs typeface="Arial"/>
              <a:sym typeface="Arial"/>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In</a:t>
            </a:r>
            <a:r>
              <a:rPr lang="en-US">
                <a:highlight>
                  <a:srgbClr val="FFFF00"/>
                </a:highlight>
                <a:latin typeface="Arial"/>
                <a:ea typeface="Arial"/>
                <a:cs typeface="Arial"/>
                <a:sym typeface="Arial"/>
              </a:rPr>
              <a:t> non elitist deliberative democracy </a:t>
            </a:r>
            <a:r>
              <a:rPr lang="en-US">
                <a:latin typeface="Arial"/>
                <a:ea typeface="Arial"/>
                <a:cs typeface="Arial"/>
                <a:sym typeface="Arial"/>
              </a:rPr>
              <a:t>(populist deliberative democracy), principles of deliberative democracy apply to groups of lay citizens who are empowered to make decisions.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224"/>
          <p:cNvSpPr txBox="1"/>
          <p:nvPr>
            <p:ph type="title"/>
          </p:nvPr>
        </p:nvSpPr>
        <p:spPr>
          <a:xfrm>
            <a:off x="-781179" y="939800"/>
            <a:ext cx="7467601" cy="1572768"/>
          </a:xfrm>
          <a:prstGeom prst="rect">
            <a:avLst/>
          </a:prstGeom>
          <a:noFill/>
          <a:ln>
            <a:noFill/>
          </a:ln>
        </p:spPr>
        <p:txBody>
          <a:bodyPr anchorCtr="0" anchor="ctr" bIns="45700" lIns="91425" spcFirstLastPara="1" rIns="91425" wrap="square" tIns="45700">
            <a:normAutofit/>
          </a:bodyPr>
          <a:lstStyle/>
          <a:p>
            <a:pPr indent="0" lvl="0" marL="0" rtl="0" algn="ctr">
              <a:lnSpc>
                <a:spcPct val="143750"/>
              </a:lnSpc>
              <a:spcBef>
                <a:spcPts val="0"/>
              </a:spcBef>
              <a:spcAft>
                <a:spcPts val="0"/>
              </a:spcAft>
              <a:buClr>
                <a:schemeClr val="dk1"/>
              </a:buClr>
              <a:buSzPts val="3200"/>
              <a:buFont typeface="Arial"/>
              <a:buNone/>
            </a:pPr>
            <a:r>
              <a:rPr lang="en-US" sz="3200">
                <a:latin typeface="Arial"/>
                <a:ea typeface="Arial"/>
                <a:cs typeface="Arial"/>
                <a:sym typeface="Arial"/>
              </a:rPr>
              <a:t>Deliberative Democracy</a:t>
            </a:r>
            <a:endParaRPr/>
          </a:p>
        </p:txBody>
      </p:sp>
      <p:sp>
        <p:nvSpPr>
          <p:cNvPr id="877" name="Google Shape;877;p224"/>
          <p:cNvSpPr txBox="1"/>
          <p:nvPr>
            <p:ph idx="1" type="body"/>
          </p:nvPr>
        </p:nvSpPr>
        <p:spPr>
          <a:xfrm>
            <a:off x="769228" y="3461152"/>
            <a:ext cx="10091530" cy="3403600"/>
          </a:xfrm>
          <a:prstGeom prst="rect">
            <a:avLst/>
          </a:prstGeom>
          <a:noFill/>
          <a:ln>
            <a:noFill/>
          </a:ln>
        </p:spPr>
        <p:txBody>
          <a:bodyPr anchorCtr="0" anchor="t" bIns="0" lIns="60950" spcFirstLastPara="1" rIns="60950" wrap="square" tIns="0">
            <a:noAutofit/>
          </a:bodyPr>
          <a:lstStyle/>
          <a:p>
            <a:pPr indent="-342917" lvl="0" marL="342917" rtl="0" algn="l">
              <a:lnSpc>
                <a:spcPct val="166666"/>
              </a:lnSpc>
              <a:spcBef>
                <a:spcPts val="0"/>
              </a:spcBef>
              <a:spcAft>
                <a:spcPts val="0"/>
              </a:spcAft>
              <a:buClr>
                <a:srgbClr val="202122"/>
              </a:buClr>
              <a:buSzPts val="1800"/>
              <a:buFont typeface="Calibri"/>
              <a:buAutoNum type="arabicPeriod"/>
            </a:pPr>
            <a:r>
              <a:rPr b="1" i="1" lang="en-US" u="none" strike="noStrike">
                <a:solidFill>
                  <a:srgbClr val="202122"/>
                </a:solidFill>
                <a:latin typeface="Arial"/>
                <a:ea typeface="Arial"/>
                <a:cs typeface="Arial"/>
                <a:sym typeface="Arial"/>
              </a:rPr>
              <a:t>In its </a:t>
            </a:r>
            <a:r>
              <a:rPr b="0" i="0" lang="en-US" u="none" strike="noStrike">
                <a:solidFill>
                  <a:srgbClr val="202122"/>
                </a:solidFill>
                <a:latin typeface="Arial"/>
                <a:ea typeface="Arial"/>
                <a:cs typeface="Arial"/>
                <a:sym typeface="Arial"/>
              </a:rPr>
              <a:t>1927 book </a:t>
            </a:r>
            <a:r>
              <a:rPr b="1" i="1" lang="en-US" u="none" strike="noStrike">
                <a:solidFill>
                  <a:srgbClr val="202122"/>
                </a:solidFill>
                <a:latin typeface="Arial"/>
                <a:ea typeface="Arial"/>
                <a:cs typeface="Arial"/>
                <a:sym typeface="Arial"/>
              </a:rPr>
              <a:t>The Public and Its Problems</a:t>
            </a:r>
            <a:r>
              <a:rPr b="0" i="0" lang="en-US" u="none" strike="noStrike">
                <a:solidFill>
                  <a:srgbClr val="202122"/>
                </a:solidFill>
                <a:latin typeface="Arial"/>
                <a:ea typeface="Arial"/>
                <a:cs typeface="Arial"/>
                <a:sym typeface="Arial"/>
              </a:rPr>
              <a:t> American philosopher </a:t>
            </a:r>
            <a:r>
              <a:rPr b="0" i="0" lang="en-US" u="sng" strike="noStrike">
                <a:solidFill>
                  <a:srgbClr val="0645AD"/>
                </a:solidFill>
                <a:latin typeface="Arial"/>
                <a:ea typeface="Arial"/>
                <a:cs typeface="Arial"/>
                <a:sym typeface="Arial"/>
                <a:hlinkClick r:id="rId3">
                  <a:extLst>
                    <a:ext uri="{A12FA001-AC4F-418D-AE19-62706E023703}">
                      <ahyp:hlinkClr val="tx"/>
                    </a:ext>
                  </a:extLst>
                </a:hlinkClick>
              </a:rPr>
              <a:t>John Dewey</a:t>
            </a:r>
            <a:r>
              <a:rPr b="0" i="0" lang="en-US" u="none" strike="noStrike">
                <a:latin typeface="Arial"/>
                <a:ea typeface="Arial"/>
                <a:cs typeface="Arial"/>
                <a:sym typeface="Arial"/>
              </a:rPr>
              <a:t> states that </a:t>
            </a:r>
            <a:r>
              <a:rPr lang="en-US">
                <a:solidFill>
                  <a:srgbClr val="000000"/>
                </a:solidFill>
                <a:latin typeface="Arial"/>
                <a:ea typeface="Arial"/>
                <a:cs typeface="Arial"/>
                <a:sym typeface="Arial"/>
              </a:rPr>
              <a:t>"what people need in a modern democracy is common knowledge, including the </a:t>
            </a:r>
            <a:r>
              <a:rPr b="1" lang="en-US">
                <a:solidFill>
                  <a:srgbClr val="000000"/>
                </a:solidFill>
                <a:latin typeface="Arial"/>
                <a:ea typeface="Arial"/>
                <a:cs typeface="Arial"/>
                <a:sym typeface="Arial"/>
              </a:rPr>
              <a:t>means to discuss and judge</a:t>
            </a:r>
            <a:r>
              <a:rPr lang="en-US">
                <a:solidFill>
                  <a:srgbClr val="000000"/>
                </a:solidFill>
                <a:latin typeface="Arial"/>
                <a:ea typeface="Arial"/>
                <a:cs typeface="Arial"/>
                <a:sym typeface="Arial"/>
              </a:rPr>
              <a:t>" (Dewey 1927). </a:t>
            </a:r>
            <a:endParaRPr/>
          </a:p>
          <a:p>
            <a:pPr indent="-342917" lvl="0" marL="342917" rtl="0" algn="l">
              <a:lnSpc>
                <a:spcPct val="166666"/>
              </a:lnSpc>
              <a:spcBef>
                <a:spcPts val="0"/>
              </a:spcBef>
              <a:spcAft>
                <a:spcPts val="0"/>
              </a:spcAft>
              <a:buClr>
                <a:schemeClr val="dk1"/>
              </a:buClr>
              <a:buSzPts val="1800"/>
              <a:buFont typeface="Calibri"/>
              <a:buAutoNum type="arabicPeriod"/>
            </a:pPr>
            <a:r>
              <a:rPr lang="en-US">
                <a:latin typeface="Helvetica Neue"/>
                <a:ea typeface="Helvetica Neue"/>
                <a:cs typeface="Helvetica Neue"/>
                <a:sym typeface="Helvetica Neue"/>
              </a:rPr>
              <a:t>Proponents of deliberative democracy argue that, as a result of deliberation, people arrive at </a:t>
            </a:r>
            <a:r>
              <a:rPr b="1" lang="en-US">
                <a:latin typeface="Helvetica Neue"/>
                <a:ea typeface="Helvetica Neue"/>
                <a:cs typeface="Helvetica Neue"/>
                <a:sym typeface="Helvetica Neue"/>
              </a:rPr>
              <a:t>less biased and more reflective political judgements </a:t>
            </a:r>
            <a:r>
              <a:rPr lang="en-US">
                <a:latin typeface="Helvetica Neue"/>
                <a:ea typeface="Helvetica Neue"/>
                <a:cs typeface="Helvetica Neue"/>
                <a:sym typeface="Helvetica Neue"/>
              </a:rPr>
              <a:t>(Dryzek et al. 2019). </a:t>
            </a:r>
            <a:endParaRPr/>
          </a:p>
          <a:p>
            <a:pPr indent="0" lvl="0" marL="0" rtl="0" algn="l">
              <a:lnSpc>
                <a:spcPct val="166666"/>
              </a:lnSpc>
              <a:spcBef>
                <a:spcPts val="0"/>
              </a:spcBef>
              <a:spcAft>
                <a:spcPts val="0"/>
              </a:spcAft>
              <a:buClr>
                <a:schemeClr val="dk1"/>
              </a:buClr>
              <a:buSzPts val="1800"/>
              <a:buNone/>
            </a:pPr>
            <a:r>
              <a:t/>
            </a:r>
            <a:endParaRPr/>
          </a:p>
        </p:txBody>
      </p:sp>
      <p:pic>
        <p:nvPicPr>
          <p:cNvPr id="878" name="Google Shape;878;p224"/>
          <p:cNvPicPr preferRelativeResize="0"/>
          <p:nvPr>
            <p:ph idx="2" type="pic"/>
          </p:nvPr>
        </p:nvPicPr>
        <p:blipFill rotWithShape="1">
          <a:blip r:embed="rId4">
            <a:alphaModFix/>
          </a:blip>
          <a:srcRect b="0" l="0" r="0" t="0"/>
          <a:stretch/>
        </p:blipFill>
        <p:spPr>
          <a:xfrm>
            <a:off x="5768009" y="527082"/>
            <a:ext cx="5068956" cy="2909956"/>
          </a:xfrm>
          <a:prstGeom prst="roundRect">
            <a:avLst>
              <a:gd fmla="val 25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4"/>
          <p:cNvSpPr txBox="1"/>
          <p:nvPr>
            <p:ph type="ctrTitle"/>
          </p:nvPr>
        </p:nvSpPr>
        <p:spPr>
          <a:xfrm>
            <a:off x="762000" y="686191"/>
            <a:ext cx="10521480" cy="221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200"/>
              <a:buFont typeface="Arial"/>
              <a:buNone/>
            </a:pPr>
            <a:r>
              <a:rPr lang="en-US">
                <a:latin typeface="Arial"/>
                <a:ea typeface="Arial"/>
                <a:cs typeface="Arial"/>
                <a:sym typeface="Arial"/>
              </a:rPr>
              <a:t>Deliberative Democracy</a:t>
            </a:r>
            <a:endParaRPr/>
          </a:p>
        </p:txBody>
      </p:sp>
      <p:sp>
        <p:nvSpPr>
          <p:cNvPr id="884" name="Google Shape;884;p64"/>
          <p:cNvSpPr txBox="1"/>
          <p:nvPr>
            <p:ph idx="1" type="subTitle"/>
          </p:nvPr>
        </p:nvSpPr>
        <p:spPr>
          <a:xfrm>
            <a:off x="762000" y="2133817"/>
            <a:ext cx="10521480" cy="3937936"/>
          </a:xfrm>
          <a:prstGeom prst="rect">
            <a:avLst/>
          </a:prstGeom>
          <a:noFill/>
          <a:ln>
            <a:noFill/>
          </a:ln>
        </p:spPr>
        <p:txBody>
          <a:bodyPr anchorCtr="0" anchor="t" bIns="91425" lIns="0" spcFirstLastPara="1" rIns="91425" wrap="square" tIns="91425">
            <a:noAutofit/>
          </a:bodyPr>
          <a:lstStyle/>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“Deliberative democracy scholars come from multiple disciplines, some are theorists, some are </a:t>
            </a:r>
            <a:r>
              <a:rPr lang="en-US">
                <a:highlight>
                  <a:srgbClr val="FFFF00"/>
                </a:highlight>
                <a:latin typeface="Arial"/>
                <a:ea typeface="Arial"/>
                <a:cs typeface="Arial"/>
                <a:sym typeface="Arial"/>
              </a:rPr>
              <a:t>resolutely empirical</a:t>
            </a:r>
            <a:r>
              <a:rPr lang="en-US">
                <a:latin typeface="Arial"/>
                <a:ea typeface="Arial"/>
                <a:cs typeface="Arial"/>
                <a:sym typeface="Arial"/>
              </a:rPr>
              <a:t>. </a:t>
            </a:r>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Some wish to observe and interpret the world, others </a:t>
            </a:r>
            <a:r>
              <a:rPr lang="en-US">
                <a:highlight>
                  <a:srgbClr val="FFFF00"/>
                </a:highlight>
                <a:latin typeface="Arial"/>
                <a:ea typeface="Arial"/>
                <a:cs typeface="Arial"/>
                <a:sym typeface="Arial"/>
              </a:rPr>
              <a:t>to change it</a:t>
            </a:r>
            <a:r>
              <a:rPr lang="en-US">
                <a:latin typeface="Arial"/>
                <a:ea typeface="Arial"/>
                <a:cs typeface="Arial"/>
                <a:sym typeface="Arial"/>
              </a:rPr>
              <a:t>. </a:t>
            </a:r>
            <a:endParaRPr/>
          </a:p>
          <a:p>
            <a:pPr indent="-228611" lvl="0" marL="228611" rtl="0" algn="l">
              <a:lnSpc>
                <a:spcPct val="100000"/>
              </a:lnSpc>
              <a:spcBef>
                <a:spcPts val="0"/>
              </a:spcBef>
              <a:spcAft>
                <a:spcPts val="0"/>
              </a:spcAft>
              <a:buClr>
                <a:schemeClr val="dk1"/>
              </a:buClr>
              <a:buSzPts val="1600"/>
              <a:buNone/>
            </a:pPr>
            <a:r>
              <a:t/>
            </a:r>
            <a:endParaRPr>
              <a:latin typeface="Arial"/>
              <a:ea typeface="Arial"/>
              <a:cs typeface="Arial"/>
              <a:sym typeface="Arial"/>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Deliberative democracy is a </a:t>
            </a:r>
            <a:r>
              <a:rPr lang="en-US">
                <a:highlight>
                  <a:srgbClr val="FFFF00"/>
                </a:highlight>
                <a:latin typeface="Arial"/>
                <a:ea typeface="Arial"/>
                <a:cs typeface="Arial"/>
                <a:sym typeface="Arial"/>
              </a:rPr>
              <a:t>reform movement </a:t>
            </a:r>
            <a:r>
              <a:rPr lang="en-US">
                <a:latin typeface="Arial"/>
                <a:ea typeface="Arial"/>
                <a:cs typeface="Arial"/>
                <a:sym typeface="Arial"/>
              </a:rPr>
              <a:t>as well as an academic activity (Gastil and Levine 2005). </a:t>
            </a:r>
            <a:endParaRPr/>
          </a:p>
          <a:p>
            <a:pPr indent="-228611" lvl="0" marL="228611" rtl="0" algn="l">
              <a:lnSpc>
                <a:spcPct val="100000"/>
              </a:lnSpc>
              <a:spcBef>
                <a:spcPts val="0"/>
              </a:spcBef>
              <a:spcAft>
                <a:spcPts val="0"/>
              </a:spcAft>
              <a:buClr>
                <a:schemeClr val="dk1"/>
              </a:buClr>
              <a:buSzPts val="1600"/>
              <a:buNone/>
            </a:pPr>
            <a:r>
              <a:rPr lang="en-US">
                <a:latin typeface="Arial"/>
                <a:ea typeface="Arial"/>
                <a:cs typeface="Arial"/>
                <a:sym typeface="Arial"/>
              </a:rPr>
              <a:t>Most visibly, this movement is </a:t>
            </a:r>
            <a:r>
              <a:rPr lang="en-US">
                <a:highlight>
                  <a:srgbClr val="FFFF00"/>
                </a:highlight>
                <a:latin typeface="Arial"/>
                <a:ea typeface="Arial"/>
                <a:cs typeface="Arial"/>
                <a:sym typeface="Arial"/>
              </a:rPr>
              <a:t>manifested in micro-level democratic innovations </a:t>
            </a:r>
            <a:r>
              <a:rPr lang="en-US">
                <a:latin typeface="Arial"/>
                <a:ea typeface="Arial"/>
                <a:cs typeface="Arial"/>
                <a:sym typeface="Arial"/>
              </a:rPr>
              <a:t>that involve the participation of ordinary citizens (Smith 2009).”</a:t>
            </a:r>
            <a:endParaRPr/>
          </a:p>
        </p:txBody>
      </p:sp>
      <p:sp>
        <p:nvSpPr>
          <p:cNvPr id="885" name="Google Shape;885;p64"/>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1F497D"/>
              </a:buClr>
              <a:buSzPts val="1200"/>
              <a:buNone/>
            </a:pPr>
            <a:fld id="{00000000-1234-1234-1234-123412341234}" type="slidenum">
              <a:rPr lang="en-US">
                <a:solidFill>
                  <a:srgbClr val="1F497D"/>
                </a:solidFill>
              </a:rPr>
              <a:t>‹#›</a:t>
            </a:fld>
            <a:endParaRPr>
              <a:solidFill>
                <a:srgbClr val="1F497D"/>
              </a:solidFill>
            </a:endParaRPr>
          </a:p>
        </p:txBody>
      </p:sp>
      <p:sp>
        <p:nvSpPr>
          <p:cNvPr id="886" name="Google Shape;886;p64"/>
          <p:cNvSpPr txBox="1"/>
          <p:nvPr/>
        </p:nvSpPr>
        <p:spPr>
          <a:xfrm>
            <a:off x="863600" y="4960779"/>
            <a:ext cx="1109133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200" u="none" cap="none" strike="noStrike">
                <a:solidFill>
                  <a:srgbClr val="333333"/>
                </a:solidFill>
                <a:latin typeface="Open Sans"/>
                <a:ea typeface="Open Sans"/>
                <a:cs typeface="Open Sans"/>
                <a:sym typeface="Open Sans"/>
              </a:rPr>
              <a:t>Selen A. Ercan &amp; John S. Dryzek (2015) The reach of deliberative democracy, Policy Studies, 36:3, 241-248, DOI: </a:t>
            </a:r>
            <a:r>
              <a:rPr b="0" i="1" lang="en-US" sz="1200" u="sng" cap="none" strike="noStrike">
                <a:solidFill>
                  <a:srgbClr val="333333"/>
                </a:solidFill>
                <a:latin typeface="Open Sans"/>
                <a:ea typeface="Open Sans"/>
                <a:cs typeface="Open Sans"/>
                <a:sym typeface="Open Sans"/>
                <a:hlinkClick r:id="rId3">
                  <a:extLst>
                    <a:ext uri="{A12FA001-AC4F-418D-AE19-62706E023703}">
                      <ahyp:hlinkClr val="tx"/>
                    </a:ext>
                  </a:extLst>
                </a:hlinkClick>
              </a:rPr>
              <a:t>10.1080/01442872.2015.1065969</a:t>
            </a:r>
            <a:endParaRPr b="0" i="1" sz="12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225"/>
          <p:cNvSpPr txBox="1"/>
          <p:nvPr>
            <p:ph type="title"/>
          </p:nvPr>
        </p:nvSpPr>
        <p:spPr>
          <a:xfrm>
            <a:off x="-1371601" y="539645"/>
            <a:ext cx="7467601" cy="1572768"/>
          </a:xfrm>
          <a:prstGeom prst="rect">
            <a:avLst/>
          </a:prstGeom>
          <a:noFill/>
          <a:ln>
            <a:noFill/>
          </a:ln>
        </p:spPr>
        <p:txBody>
          <a:bodyPr anchorCtr="0" anchor="ctr" bIns="45700" lIns="91425" spcFirstLastPara="1" rIns="91425" wrap="square" tIns="45700">
            <a:normAutofit/>
          </a:bodyPr>
          <a:lstStyle/>
          <a:p>
            <a:pPr indent="0" lvl="0" marL="0" rtl="0" algn="ctr">
              <a:lnSpc>
                <a:spcPct val="158620"/>
              </a:lnSpc>
              <a:spcBef>
                <a:spcPts val="0"/>
              </a:spcBef>
              <a:spcAft>
                <a:spcPts val="0"/>
              </a:spcAft>
              <a:buClr>
                <a:schemeClr val="dk1"/>
              </a:buClr>
              <a:buSzPts val="2900"/>
              <a:buFont typeface="Arial"/>
              <a:buNone/>
            </a:pPr>
            <a:r>
              <a:rPr lang="en-US">
                <a:latin typeface="Arial"/>
                <a:ea typeface="Arial"/>
                <a:cs typeface="Arial"/>
                <a:sym typeface="Arial"/>
              </a:rPr>
              <a:t>The Public Sphere</a:t>
            </a:r>
            <a:endParaRPr/>
          </a:p>
        </p:txBody>
      </p:sp>
      <p:sp>
        <p:nvSpPr>
          <p:cNvPr id="893" name="Google Shape;893;p225"/>
          <p:cNvSpPr txBox="1"/>
          <p:nvPr>
            <p:ph idx="1" type="body"/>
          </p:nvPr>
        </p:nvSpPr>
        <p:spPr>
          <a:xfrm>
            <a:off x="711200" y="1803400"/>
            <a:ext cx="9987910" cy="4174761"/>
          </a:xfrm>
          <a:prstGeom prst="rect">
            <a:avLst/>
          </a:prstGeom>
          <a:noFill/>
          <a:ln>
            <a:noFill/>
          </a:ln>
        </p:spPr>
        <p:txBody>
          <a:bodyPr anchorCtr="0" anchor="t" bIns="0" lIns="60950" spcFirstLastPara="1" rIns="60950" wrap="square" tIns="0">
            <a:noAutofit/>
          </a:bodyPr>
          <a:lstStyle/>
          <a:p>
            <a:pPr indent="-342917" lvl="0" marL="342917" rtl="0" algn="l">
              <a:lnSpc>
                <a:spcPct val="150000"/>
              </a:lnSpc>
              <a:spcBef>
                <a:spcPts val="0"/>
              </a:spcBef>
              <a:spcAft>
                <a:spcPts val="0"/>
              </a:spcAft>
              <a:buClr>
                <a:schemeClr val="dk1"/>
              </a:buClr>
              <a:buSzPts val="2000"/>
              <a:buFont typeface="Calibri"/>
              <a:buAutoNum type="arabicPeriod"/>
            </a:pPr>
            <a:r>
              <a:rPr lang="en-US" sz="2000">
                <a:latin typeface="Arial"/>
                <a:ea typeface="Arial"/>
                <a:cs typeface="Arial"/>
                <a:sym typeface="Arial"/>
              </a:rPr>
              <a:t>A portion of the public sphere comes into being in every conversation in which private individuals assemble to form a public body. (Habermas, 1974, p. 49) </a:t>
            </a:r>
            <a:br>
              <a:rPr lang="en-US" sz="2000">
                <a:solidFill>
                  <a:srgbClr val="202124"/>
                </a:solidFill>
                <a:latin typeface="Arial"/>
                <a:ea typeface="Arial"/>
                <a:cs typeface="Arial"/>
                <a:sym typeface="Arial"/>
              </a:rPr>
            </a:br>
            <a:endParaRPr sz="2000">
              <a:solidFill>
                <a:srgbClr val="202124"/>
              </a:solidFill>
              <a:latin typeface="Arial"/>
              <a:ea typeface="Arial"/>
              <a:cs typeface="Arial"/>
              <a:sym typeface="Arial"/>
            </a:endParaRPr>
          </a:p>
          <a:p>
            <a:pPr indent="-342917" lvl="0" marL="342917" rtl="0" algn="l">
              <a:lnSpc>
                <a:spcPct val="150000"/>
              </a:lnSpc>
              <a:spcBef>
                <a:spcPts val="0"/>
              </a:spcBef>
              <a:spcAft>
                <a:spcPts val="0"/>
              </a:spcAft>
              <a:buClr>
                <a:srgbClr val="202124"/>
              </a:buClr>
              <a:buSzPts val="2000"/>
              <a:buAutoNum type="arabicPeriod"/>
            </a:pPr>
            <a:r>
              <a:rPr lang="en-US" sz="2000">
                <a:solidFill>
                  <a:srgbClr val="202124"/>
                </a:solidFill>
                <a:latin typeface="Arial"/>
                <a:ea typeface="Arial"/>
                <a:cs typeface="Arial"/>
                <a:sym typeface="Arial"/>
              </a:rPr>
              <a:t>“the notion of the public sphere is at the </a:t>
            </a:r>
            <a:r>
              <a:rPr b="1" lang="en-US" sz="2000">
                <a:solidFill>
                  <a:srgbClr val="202124"/>
                </a:solidFill>
                <a:latin typeface="Arial"/>
                <a:ea typeface="Arial"/>
                <a:cs typeface="Arial"/>
                <a:sym typeface="Arial"/>
              </a:rPr>
              <a:t>center of participatory approaches to democracy</a:t>
            </a:r>
            <a:r>
              <a:rPr lang="en-US" sz="2000">
                <a:solidFill>
                  <a:srgbClr val="202124"/>
                </a:solidFill>
                <a:latin typeface="Arial"/>
                <a:ea typeface="Arial"/>
                <a:cs typeface="Arial"/>
                <a:sym typeface="Arial"/>
              </a:rPr>
              <a:t>. The public sphere is the arena where citizens come together, exchange opinions regarding public affairs, discuss, deliberate, and eventually form public opinion.”</a:t>
            </a:r>
            <a:endParaRPr/>
          </a:p>
        </p:txBody>
      </p:sp>
      <p:sp>
        <p:nvSpPr>
          <p:cNvPr id="894" name="Google Shape;894;p225"/>
          <p:cNvSpPr txBox="1"/>
          <p:nvPr/>
        </p:nvSpPr>
        <p:spPr>
          <a:xfrm>
            <a:off x="863600" y="4745587"/>
            <a:ext cx="10245777" cy="6088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2000" u="none" cap="none" strike="noStrike">
                <a:solidFill>
                  <a:srgbClr val="595959"/>
                </a:solidFill>
                <a:latin typeface="Calibri"/>
                <a:ea typeface="Calibri"/>
                <a:cs typeface="Calibri"/>
                <a:sym typeface="Calibri"/>
              </a:rPr>
              <a:t>https://assets.publishing.service.gov.uk/media/57a08b45e5274a27b2000a69/PubSphereweb.pdf</a:t>
            </a:r>
            <a:endParaRPr b="0" i="1" sz="2000" u="none" cap="none" strike="noStrike">
              <a:solidFill>
                <a:srgbClr val="59595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erson holding a microphone and standing in front of a crowd&#10;&#10;Description automatically generated with low confidence" id="900" name="Google Shape;900;p226"/>
          <p:cNvPicPr preferRelativeResize="0"/>
          <p:nvPr/>
        </p:nvPicPr>
        <p:blipFill rotWithShape="1">
          <a:blip r:embed="rId3">
            <a:alphaModFix/>
          </a:blip>
          <a:srcRect b="3" l="39951" r="21950" t="0"/>
          <a:stretch/>
        </p:blipFill>
        <p:spPr>
          <a:xfrm>
            <a:off x="20" y="2"/>
            <a:ext cx="1900706" cy="3030605"/>
          </a:xfrm>
          <a:custGeom>
            <a:rect b="b" l="l" r="r" t="t"/>
            <a:pathLst>
              <a:path extrusionOk="0" h="3030605" w="1900726">
                <a:moveTo>
                  <a:pt x="0" y="0"/>
                </a:moveTo>
                <a:lnTo>
                  <a:pt x="995524" y="0"/>
                </a:lnTo>
                <a:lnTo>
                  <a:pt x="1066268" y="34079"/>
                </a:lnTo>
                <a:cubicBezTo>
                  <a:pt x="1563309" y="304088"/>
                  <a:pt x="1900726" y="830700"/>
                  <a:pt x="1900726" y="1436119"/>
                </a:cubicBezTo>
                <a:cubicBezTo>
                  <a:pt x="1900726" y="2316731"/>
                  <a:pt x="1186852" y="3030605"/>
                  <a:pt x="306240" y="3030605"/>
                </a:cubicBezTo>
                <a:cubicBezTo>
                  <a:pt x="237443" y="3030605"/>
                  <a:pt x="169663" y="3026248"/>
                  <a:pt x="103161" y="3017795"/>
                </a:cubicBezTo>
                <a:lnTo>
                  <a:pt x="0" y="2998056"/>
                </a:lnTo>
                <a:close/>
              </a:path>
            </a:pathLst>
          </a:custGeom>
          <a:noFill/>
          <a:ln>
            <a:noFill/>
          </a:ln>
        </p:spPr>
      </p:pic>
      <p:pic>
        <p:nvPicPr>
          <p:cNvPr descr="A group of people sitting in a circle&#10;&#10;Description automatically generated with low confidence" id="901" name="Google Shape;901;p226"/>
          <p:cNvPicPr preferRelativeResize="0"/>
          <p:nvPr/>
        </p:nvPicPr>
        <p:blipFill rotWithShape="1">
          <a:blip r:embed="rId4">
            <a:alphaModFix/>
          </a:blip>
          <a:srcRect b="7" l="2450" r="5228" t="0"/>
          <a:stretch/>
        </p:blipFill>
        <p:spPr>
          <a:xfrm>
            <a:off x="2073882" y="4"/>
            <a:ext cx="1766298" cy="1554355"/>
          </a:xfrm>
          <a:custGeom>
            <a:rect b="b" l="l" r="r" t="t"/>
            <a:pathLst>
              <a:path extrusionOk="0" h="1554355" w="1766298">
                <a:moveTo>
                  <a:pt x="315300" y="0"/>
                </a:moveTo>
                <a:lnTo>
                  <a:pt x="1450998" y="0"/>
                </a:lnTo>
                <a:lnTo>
                  <a:pt x="1507630" y="46725"/>
                </a:lnTo>
                <a:cubicBezTo>
                  <a:pt x="1667448" y="206544"/>
                  <a:pt x="1766298" y="427331"/>
                  <a:pt x="1766298" y="671206"/>
                </a:cubicBezTo>
                <a:cubicBezTo>
                  <a:pt x="1766298" y="1158956"/>
                  <a:pt x="1370899" y="1554355"/>
                  <a:pt x="883149" y="1554355"/>
                </a:cubicBezTo>
                <a:cubicBezTo>
                  <a:pt x="395399" y="1554355"/>
                  <a:pt x="0" y="1158956"/>
                  <a:pt x="0" y="671206"/>
                </a:cubicBezTo>
                <a:cubicBezTo>
                  <a:pt x="0" y="427331"/>
                  <a:pt x="98850" y="206544"/>
                  <a:pt x="258669" y="46725"/>
                </a:cubicBezTo>
                <a:close/>
              </a:path>
            </a:pathLst>
          </a:custGeom>
          <a:noFill/>
          <a:ln>
            <a:noFill/>
          </a:ln>
        </p:spPr>
      </p:pic>
      <p:pic>
        <p:nvPicPr>
          <p:cNvPr descr="A picture containing text, person&#10;&#10;Description automatically generated" id="902" name="Google Shape;902;p226"/>
          <p:cNvPicPr preferRelativeResize="0"/>
          <p:nvPr/>
        </p:nvPicPr>
        <p:blipFill rotWithShape="1">
          <a:blip r:embed="rId5">
            <a:alphaModFix/>
          </a:blip>
          <a:srcRect b="13968" l="21084" r="15107" t="1814"/>
          <a:stretch/>
        </p:blipFill>
        <p:spPr>
          <a:xfrm>
            <a:off x="0" y="2541435"/>
            <a:ext cx="3932591" cy="3101266"/>
          </a:xfrm>
          <a:custGeom>
            <a:rect b="b" l="l" r="r" t="t"/>
            <a:pathLst>
              <a:path extrusionOk="0" h="3682450" w="4314178">
                <a:moveTo>
                  <a:pt x="1414249" y="0"/>
                </a:moveTo>
                <a:cubicBezTo>
                  <a:pt x="3015837" y="0"/>
                  <a:pt x="4314178" y="1298342"/>
                  <a:pt x="4314178" y="2899930"/>
                </a:cubicBezTo>
                <a:cubicBezTo>
                  <a:pt x="4314178" y="3125154"/>
                  <a:pt x="4288503" y="3344380"/>
                  <a:pt x="4239920" y="3554843"/>
                </a:cubicBezTo>
                <a:lnTo>
                  <a:pt x="4205399" y="3682450"/>
                </a:lnTo>
                <a:lnTo>
                  <a:pt x="0" y="3682450"/>
                </a:lnTo>
                <a:lnTo>
                  <a:pt x="0" y="369023"/>
                </a:lnTo>
                <a:lnTo>
                  <a:pt x="188810" y="270880"/>
                </a:lnTo>
                <a:cubicBezTo>
                  <a:pt x="561054" y="97075"/>
                  <a:pt x="976315" y="0"/>
                  <a:pt x="1414249" y="0"/>
                </a:cubicBezTo>
                <a:close/>
              </a:path>
            </a:pathLst>
          </a:custGeom>
          <a:noFill/>
          <a:ln>
            <a:noFill/>
          </a:ln>
        </p:spPr>
      </p:pic>
      <p:pic>
        <p:nvPicPr>
          <p:cNvPr descr="A picture containing text, person, female&#10;&#10;Description automatically generated" id="903" name="Google Shape;903;p226"/>
          <p:cNvPicPr preferRelativeResize="0"/>
          <p:nvPr/>
        </p:nvPicPr>
        <p:blipFill rotWithShape="1">
          <a:blip r:embed="rId6">
            <a:alphaModFix/>
          </a:blip>
          <a:srcRect b="2" l="12687" r="31064" t="0"/>
          <a:stretch/>
        </p:blipFill>
        <p:spPr>
          <a:xfrm>
            <a:off x="3112815" y="1554355"/>
            <a:ext cx="2229264" cy="2229264"/>
          </a:xfrm>
          <a:custGeom>
            <a:rect b="b" l="l" r="r" t="t"/>
            <a:pathLst>
              <a:path extrusionOk="0" h="2257760" w="2257760">
                <a:moveTo>
                  <a:pt x="1128880" y="0"/>
                </a:moveTo>
                <a:cubicBezTo>
                  <a:pt x="1752343" y="0"/>
                  <a:pt x="2257760" y="505417"/>
                  <a:pt x="2257760" y="1128880"/>
                </a:cubicBezTo>
                <a:cubicBezTo>
                  <a:pt x="2257760" y="1752343"/>
                  <a:pt x="1752343" y="2257760"/>
                  <a:pt x="1128880" y="2257760"/>
                </a:cubicBezTo>
                <a:cubicBezTo>
                  <a:pt x="505417" y="2257760"/>
                  <a:pt x="0" y="1752343"/>
                  <a:pt x="0" y="1128880"/>
                </a:cubicBezTo>
                <a:cubicBezTo>
                  <a:pt x="0" y="505417"/>
                  <a:pt x="505417" y="0"/>
                  <a:pt x="1128880" y="0"/>
                </a:cubicBezTo>
                <a:close/>
              </a:path>
            </a:pathLst>
          </a:custGeom>
          <a:noFill/>
          <a:ln>
            <a:noFill/>
          </a:ln>
        </p:spPr>
      </p:pic>
      <p:sp>
        <p:nvSpPr>
          <p:cNvPr id="904" name="Google Shape;904;p226"/>
          <p:cNvSpPr txBox="1"/>
          <p:nvPr/>
        </p:nvSpPr>
        <p:spPr>
          <a:xfrm>
            <a:off x="5927705" y="-35942"/>
            <a:ext cx="5761372" cy="665818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Current events worldwide show that we miss the right socio-technical spaces to collectively discuss, think critically and makesense of complex situations</a:t>
            </a:r>
            <a:r>
              <a:rPr b="0" i="0" lang="en-US" sz="1800" u="none" cap="none" strike="noStrike">
                <a:solidFill>
                  <a:srgbClr val="000000"/>
                </a:solidFill>
                <a:latin typeface="Calibri"/>
                <a:ea typeface="Calibri"/>
                <a:cs typeface="Calibri"/>
                <a:sym typeface="Calibri"/>
              </a:rPr>
              <a:t>.</a:t>
            </a:r>
            <a:endParaRPr/>
          </a:p>
          <a:p>
            <a:pPr indent="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90000"/>
              </a:lnSpc>
              <a:spcBef>
                <a:spcPts val="6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90000"/>
              </a:lnSpc>
              <a:spcBef>
                <a:spcPts val="6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90000"/>
              </a:lnSpc>
              <a:spcBef>
                <a:spcPts val="6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381009" lvl="0" marL="381009" marR="0" rtl="0" algn="l">
              <a:lnSpc>
                <a:spcPct val="90000"/>
              </a:lnSpc>
              <a:spcBef>
                <a:spcPts val="600"/>
              </a:spcBef>
              <a:spcAft>
                <a:spcPts val="0"/>
              </a:spcAft>
              <a:buClr>
                <a:srgbClr val="00B0F0"/>
              </a:buClr>
              <a:buSzPts val="1400"/>
              <a:buFont typeface="Noto Sans Symbols"/>
              <a:buChar char="❖"/>
            </a:pPr>
            <a:r>
              <a:rPr b="1" i="0" lang="en-US" sz="1400" u="none" cap="none" strike="noStrike">
                <a:solidFill>
                  <a:srgbClr val="00B0F0"/>
                </a:solidFill>
                <a:latin typeface="Calibri"/>
                <a:ea typeface="Calibri"/>
                <a:cs typeface="Calibri"/>
                <a:sym typeface="Calibri"/>
              </a:rPr>
              <a:t>Deliberation</a:t>
            </a:r>
            <a:r>
              <a:rPr b="0" i="0" lang="en-US" sz="1400" u="none" cap="none" strike="noStrike">
                <a:solidFill>
                  <a:srgbClr val="000000"/>
                </a:solidFill>
                <a:latin typeface="Calibri"/>
                <a:ea typeface="Calibri"/>
                <a:cs typeface="Calibri"/>
                <a:sym typeface="Calibri"/>
              </a:rPr>
              <a:t> is the careful discussion before decision, and it can be defined as the thorough dialogical assessment of the </a:t>
            </a:r>
            <a:r>
              <a:rPr b="1" i="0" lang="en-US" sz="1400" u="none" cap="none" strike="noStrike">
                <a:solidFill>
                  <a:srgbClr val="00B0F0"/>
                </a:solidFill>
                <a:latin typeface="Calibri"/>
                <a:ea typeface="Calibri"/>
                <a:cs typeface="Calibri"/>
                <a:sym typeface="Calibri"/>
              </a:rPr>
              <a:t>reasons for and against a measure </a:t>
            </a:r>
            <a:r>
              <a:rPr b="0" i="0" lang="en-US" sz="1400" u="none" cap="none" strike="noStrike">
                <a:solidFill>
                  <a:srgbClr val="000000"/>
                </a:solidFill>
                <a:latin typeface="Calibri"/>
                <a:ea typeface="Calibri"/>
                <a:cs typeface="Calibri"/>
                <a:sym typeface="Calibri"/>
              </a:rPr>
              <a:t>before a decision is made.</a:t>
            </a:r>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 </a:t>
            </a:r>
            <a:endParaRPr/>
          </a:p>
          <a:p>
            <a:pPr indent="-381009" lvl="0" marL="381009" marR="0" rtl="0" algn="l">
              <a:lnSpc>
                <a:spcPct val="90000"/>
              </a:lnSpc>
              <a:spcBef>
                <a:spcPts val="0"/>
              </a:spcBef>
              <a:spcAft>
                <a:spcPts val="0"/>
              </a:spcAft>
              <a:buClr>
                <a:srgbClr val="000000"/>
              </a:buClr>
              <a:buSzPts val="1400"/>
              <a:buFont typeface="Noto Sans Symbols"/>
              <a:buChar char="❖"/>
            </a:pPr>
            <a:r>
              <a:rPr b="0" i="0" lang="en-US" sz="1400" u="none" cap="none" strike="noStrike">
                <a:solidFill>
                  <a:srgbClr val="000000"/>
                </a:solidFill>
                <a:latin typeface="Calibri"/>
                <a:ea typeface="Calibri"/>
                <a:cs typeface="Calibri"/>
                <a:sym typeface="Calibri"/>
              </a:rPr>
              <a:t>When </a:t>
            </a:r>
            <a:r>
              <a:rPr b="1" i="0" lang="en-US" sz="1400" u="none" cap="none" strike="noStrike">
                <a:solidFill>
                  <a:srgbClr val="000000"/>
                </a:solidFill>
                <a:latin typeface="Calibri"/>
                <a:ea typeface="Calibri"/>
                <a:cs typeface="Calibri"/>
                <a:sym typeface="Calibri"/>
              </a:rPr>
              <a:t>teams, people or organisations are geographically distributed</a:t>
            </a:r>
            <a:r>
              <a:rPr b="0" i="0" lang="en-US" sz="1400" u="none" cap="none" strike="noStrike">
                <a:solidFill>
                  <a:srgbClr val="000000"/>
                </a:solidFill>
                <a:latin typeface="Calibri"/>
                <a:ea typeface="Calibri"/>
                <a:cs typeface="Calibri"/>
                <a:sym typeface="Calibri"/>
              </a:rPr>
              <a:t> these thorough </a:t>
            </a:r>
            <a:r>
              <a:rPr b="1" i="0" lang="en-US" sz="1400" u="none" cap="none" strike="noStrike">
                <a:solidFill>
                  <a:srgbClr val="000000"/>
                </a:solidFill>
                <a:latin typeface="Calibri"/>
                <a:ea typeface="Calibri"/>
                <a:cs typeface="Calibri"/>
                <a:sym typeface="Calibri"/>
              </a:rPr>
              <a:t>conversations cannot happen face-to-face</a:t>
            </a:r>
            <a:r>
              <a:rPr b="0" i="0" lang="en-US" sz="1400" u="none" cap="none" strike="noStrike">
                <a:solidFill>
                  <a:srgbClr val="000000"/>
                </a:solidFill>
                <a:latin typeface="Calibri"/>
                <a:ea typeface="Calibri"/>
                <a:cs typeface="Calibri"/>
                <a:sym typeface="Calibri"/>
              </a:rPr>
              <a:t>, with people sitting in the same room. </a:t>
            </a:r>
            <a:endParaRPr/>
          </a:p>
          <a:p>
            <a:pPr indent="114300" lvl="0" marL="0" marR="0" rtl="0" algn="l">
              <a:lnSpc>
                <a:spcPct val="9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90000"/>
              </a:lnSpc>
              <a:spcBef>
                <a:spcPts val="60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 </a:t>
            </a:r>
            <a:endParaRPr/>
          </a:p>
          <a:p>
            <a:pPr indent="0" lvl="0" marL="0" marR="0" rtl="0" algn="l">
              <a:lnSpc>
                <a:spcPct val="9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Social Media are the standard solution for organisations to carry out online deliberation in large distributed groups. Research evidence though shows that those systems are highly inappropriate to achieve effective deliberation, since they are:</a:t>
            </a:r>
            <a:endParaRPr/>
          </a:p>
          <a:p>
            <a:pPr indent="0" lvl="0" marL="0" marR="0" rtl="0" algn="l">
              <a:lnSpc>
                <a:spcPct val="90000"/>
              </a:lnSpc>
              <a:spcBef>
                <a:spcPts val="0"/>
              </a:spcBef>
              <a:spcAft>
                <a:spcPts val="0"/>
              </a:spcAft>
              <a:buClr>
                <a:schemeClr val="dk1"/>
              </a:buClr>
              <a:buSzPts val="1400"/>
              <a:buFont typeface="Arial"/>
              <a:buNone/>
            </a:pPr>
            <a:r>
              <a:t/>
            </a:r>
            <a:endParaRPr b="0" i="0" sz="1400" u="none" cap="none" strike="noStrike">
              <a:solidFill>
                <a:srgbClr val="000000"/>
              </a:solidFill>
              <a:latin typeface="Calibri"/>
              <a:ea typeface="Calibri"/>
              <a:cs typeface="Calibri"/>
              <a:sym typeface="Calibri"/>
            </a:endParaRPr>
          </a:p>
          <a:p>
            <a:pPr indent="-457223" lvl="1" marL="914446"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Rudimental in the way they structure online discussion data,</a:t>
            </a:r>
            <a:endParaRPr/>
          </a:p>
          <a:p>
            <a:pPr indent="-457223" lvl="1" marL="914446"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not designed to support decision making, and </a:t>
            </a:r>
            <a:endParaRPr/>
          </a:p>
          <a:p>
            <a:pPr indent="-457223" lvl="1" marL="914446"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Calibri"/>
                <a:ea typeface="Calibri"/>
                <a:cs typeface="Calibri"/>
                <a:sym typeface="Calibri"/>
              </a:rPr>
              <a:t>often produce polarisation, division and conflict.</a:t>
            </a:r>
            <a:endParaRPr b="1" i="0" sz="18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p:txBody>
      </p:sp>
      <p:sp>
        <p:nvSpPr>
          <p:cNvPr id="905" name="Google Shape;905;p226"/>
          <p:cNvSpPr txBox="1"/>
          <p:nvPr/>
        </p:nvSpPr>
        <p:spPr>
          <a:xfrm>
            <a:off x="5854212" y="3845103"/>
            <a:ext cx="5322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Calibri"/>
                <a:ea typeface="Calibri"/>
                <a:cs typeface="Calibri"/>
                <a:sym typeface="Calibri"/>
              </a:rPr>
              <a:t>Problem: </a:t>
            </a:r>
            <a:endParaRPr/>
          </a:p>
          <a:p>
            <a:pPr indent="0" lvl="0" marL="0" marR="0" rtl="0" algn="ctr">
              <a:lnSpc>
                <a:spcPct val="100000"/>
              </a:lnSpc>
              <a:spcBef>
                <a:spcPts val="0"/>
              </a:spcBef>
              <a:spcAft>
                <a:spcPts val="0"/>
              </a:spcAft>
              <a:buNone/>
            </a:pPr>
            <a:r>
              <a:rPr b="1" i="0" lang="en-US" sz="1800" u="none" cap="none" strike="noStrike">
                <a:solidFill>
                  <a:srgbClr val="00B0F0"/>
                </a:solidFill>
                <a:latin typeface="Calibri"/>
                <a:ea typeface="Calibri"/>
                <a:cs typeface="Calibri"/>
                <a:sym typeface="Calibri"/>
              </a:rPr>
              <a:t>Online Deliberation Support is poor </a:t>
            </a:r>
            <a:endParaRPr/>
          </a:p>
        </p:txBody>
      </p:sp>
      <p:sp>
        <p:nvSpPr>
          <p:cNvPr id="906" name="Google Shape;906;p226"/>
          <p:cNvSpPr/>
          <p:nvPr/>
        </p:nvSpPr>
        <p:spPr>
          <a:xfrm>
            <a:off x="5693014" y="4030134"/>
            <a:ext cx="727341" cy="398352"/>
          </a:xfrm>
          <a:prstGeom prst="striped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07" name="Google Shape;907;p226"/>
          <p:cNvSpPr/>
          <p:nvPr/>
        </p:nvSpPr>
        <p:spPr>
          <a:xfrm>
            <a:off x="6096000" y="992438"/>
            <a:ext cx="5258282" cy="726749"/>
          </a:xfrm>
          <a:prstGeom prst="roundRect">
            <a:avLst>
              <a:gd fmla="val 16667" name="adj"/>
            </a:avLst>
          </a:prstGeom>
          <a:noFill/>
          <a:ln cap="flat" cmpd="sng" w="8255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08" name="Google Shape;908;p226"/>
          <p:cNvSpPr txBox="1"/>
          <p:nvPr/>
        </p:nvSpPr>
        <p:spPr>
          <a:xfrm>
            <a:off x="6150872" y="678705"/>
            <a:ext cx="5026072" cy="13542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600"/>
              </a:spcBef>
              <a:spcAft>
                <a:spcPts val="0"/>
              </a:spcAft>
              <a:buNone/>
            </a:pPr>
            <a:r>
              <a:rPr b="1" i="1" lang="en-US" sz="1800" u="none" cap="none" strike="noStrike">
                <a:solidFill>
                  <a:srgbClr val="00B0F0"/>
                </a:solidFill>
                <a:latin typeface="Calibri"/>
                <a:ea typeface="Calibri"/>
                <a:cs typeface="Calibri"/>
                <a:sym typeface="Calibri"/>
              </a:rPr>
              <a:t>At all societal levels we lack tools for effective large-scale deliberation.</a:t>
            </a:r>
            <a:endParaRPr/>
          </a:p>
          <a:p>
            <a:pPr indent="0" lvl="0" marL="0" marR="0" rtl="0" algn="l">
              <a:lnSpc>
                <a:spcPct val="100000"/>
              </a:lnSpc>
              <a:spcBef>
                <a:spcPts val="600"/>
              </a:spcBef>
              <a:spcAft>
                <a:spcPts val="0"/>
              </a:spcAft>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descr="Screen Shot 2013-06-28 at 12.59.25.png" id="914" name="Google Shape;914;p227"/>
          <p:cNvPicPr preferRelativeResize="0"/>
          <p:nvPr/>
        </p:nvPicPr>
        <p:blipFill rotWithShape="1">
          <a:blip r:embed="rId3">
            <a:alphaModFix/>
          </a:blip>
          <a:srcRect b="0" l="0" r="0" t="0"/>
          <a:stretch/>
        </p:blipFill>
        <p:spPr>
          <a:xfrm>
            <a:off x="9129382" y="4275755"/>
            <a:ext cx="2197100" cy="1130300"/>
          </a:xfrm>
          <a:prstGeom prst="rect">
            <a:avLst/>
          </a:prstGeom>
          <a:noFill/>
          <a:ln>
            <a:noFill/>
          </a:ln>
          <a:effectLst>
            <a:outerShdw blurRad="292100" rotWithShape="0" algn="tl" dir="2700000" dist="139700">
              <a:srgbClr val="333333">
                <a:alpha val="64705"/>
              </a:srgbClr>
            </a:outerShdw>
          </a:effectLst>
        </p:spPr>
      </p:pic>
      <p:pic>
        <p:nvPicPr>
          <p:cNvPr descr="Screen Shot 2013-06-28 at 12.15.22.png" id="915" name="Google Shape;915;p227"/>
          <p:cNvPicPr preferRelativeResize="0"/>
          <p:nvPr/>
        </p:nvPicPr>
        <p:blipFill rotWithShape="1">
          <a:blip r:embed="rId4">
            <a:alphaModFix/>
          </a:blip>
          <a:srcRect b="0" l="0" r="0" t="0"/>
          <a:stretch/>
        </p:blipFill>
        <p:spPr>
          <a:xfrm>
            <a:off x="6565263" y="5626993"/>
            <a:ext cx="3855445" cy="995179"/>
          </a:xfrm>
          <a:prstGeom prst="rect">
            <a:avLst/>
          </a:prstGeom>
          <a:noFill/>
          <a:ln>
            <a:noFill/>
          </a:ln>
          <a:effectLst>
            <a:outerShdw blurRad="292100" rotWithShape="0" algn="tl" dir="2700000" dist="139700">
              <a:srgbClr val="333333">
                <a:alpha val="64705"/>
              </a:srgbClr>
            </a:outerShdw>
          </a:effectLst>
        </p:spPr>
      </p:pic>
      <p:pic>
        <p:nvPicPr>
          <p:cNvPr descr="Screen Shot 2013-06-28 at 12.06.09.png" id="916" name="Google Shape;916;p227"/>
          <p:cNvPicPr preferRelativeResize="0"/>
          <p:nvPr/>
        </p:nvPicPr>
        <p:blipFill rotWithShape="1">
          <a:blip r:embed="rId5">
            <a:alphaModFix/>
          </a:blip>
          <a:srcRect b="0" l="0" r="0" t="0"/>
          <a:stretch/>
        </p:blipFill>
        <p:spPr>
          <a:xfrm>
            <a:off x="4889373" y="3268106"/>
            <a:ext cx="1689100" cy="584200"/>
          </a:xfrm>
          <a:prstGeom prst="rect">
            <a:avLst/>
          </a:prstGeom>
          <a:noFill/>
          <a:ln>
            <a:noFill/>
          </a:ln>
          <a:effectLst>
            <a:outerShdw blurRad="292100" rotWithShape="0" algn="tl" dir="2700000" dist="139700">
              <a:srgbClr val="333333">
                <a:alpha val="64705"/>
              </a:srgbClr>
            </a:outerShdw>
          </a:effectLst>
        </p:spPr>
      </p:pic>
      <p:pic>
        <p:nvPicPr>
          <p:cNvPr descr="Screen Shot 2013-06-28 at 12.05.52.png" id="917" name="Google Shape;917;p227"/>
          <p:cNvPicPr preferRelativeResize="0"/>
          <p:nvPr/>
        </p:nvPicPr>
        <p:blipFill rotWithShape="1">
          <a:blip r:embed="rId6">
            <a:alphaModFix/>
          </a:blip>
          <a:srcRect b="0" l="0" r="0" t="0"/>
          <a:stretch/>
        </p:blipFill>
        <p:spPr>
          <a:xfrm>
            <a:off x="4431051" y="1628835"/>
            <a:ext cx="1002025" cy="683923"/>
          </a:xfrm>
          <a:prstGeom prst="rect">
            <a:avLst/>
          </a:prstGeom>
          <a:noFill/>
          <a:ln>
            <a:noFill/>
          </a:ln>
          <a:effectLst>
            <a:outerShdw blurRad="292100" rotWithShape="0" algn="tl" dir="2700000" dist="139700">
              <a:srgbClr val="333333">
                <a:alpha val="64705"/>
              </a:srgbClr>
            </a:outerShdw>
          </a:effectLst>
        </p:spPr>
      </p:pic>
      <p:pic>
        <p:nvPicPr>
          <p:cNvPr descr="Screen Shot 2013-06-28 at 12.55.57.png" id="918" name="Google Shape;918;p227"/>
          <p:cNvPicPr preferRelativeResize="0"/>
          <p:nvPr/>
        </p:nvPicPr>
        <p:blipFill rotWithShape="1">
          <a:blip r:embed="rId7">
            <a:alphaModFix/>
          </a:blip>
          <a:srcRect b="0" l="0" r="0" t="0"/>
          <a:stretch/>
        </p:blipFill>
        <p:spPr>
          <a:xfrm>
            <a:off x="7431424" y="3729405"/>
            <a:ext cx="1650349" cy="665128"/>
          </a:xfrm>
          <a:prstGeom prst="rect">
            <a:avLst/>
          </a:prstGeom>
          <a:noFill/>
          <a:ln>
            <a:noFill/>
          </a:ln>
          <a:effectLst>
            <a:outerShdw blurRad="292100" rotWithShape="0" algn="tl" dir="2700000" dist="139700">
              <a:srgbClr val="333333">
                <a:alpha val="64705"/>
              </a:srgbClr>
            </a:outerShdw>
          </a:effectLst>
        </p:spPr>
      </p:pic>
      <p:pic>
        <p:nvPicPr>
          <p:cNvPr descr="Screen Shot 2013-06-28 at 12.56.32.png" id="919" name="Google Shape;919;p227"/>
          <p:cNvPicPr preferRelativeResize="0"/>
          <p:nvPr/>
        </p:nvPicPr>
        <p:blipFill rotWithShape="1">
          <a:blip r:embed="rId8">
            <a:alphaModFix/>
          </a:blip>
          <a:srcRect b="0" l="0" r="0" t="0"/>
          <a:stretch/>
        </p:blipFill>
        <p:spPr>
          <a:xfrm>
            <a:off x="8108831" y="2862469"/>
            <a:ext cx="2436780" cy="815616"/>
          </a:xfrm>
          <a:prstGeom prst="rect">
            <a:avLst/>
          </a:prstGeom>
          <a:noFill/>
          <a:ln>
            <a:noFill/>
          </a:ln>
          <a:effectLst>
            <a:outerShdw blurRad="292100" rotWithShape="0" algn="tl" dir="2700000" dist="139700">
              <a:srgbClr val="333333">
                <a:alpha val="64705"/>
              </a:srgbClr>
            </a:outerShdw>
          </a:effectLst>
        </p:spPr>
      </p:pic>
      <p:pic>
        <p:nvPicPr>
          <p:cNvPr descr="Screen Shot 2013-06-28 at 12.56.49.png" id="920" name="Google Shape;920;p227"/>
          <p:cNvPicPr preferRelativeResize="0"/>
          <p:nvPr/>
        </p:nvPicPr>
        <p:blipFill rotWithShape="1">
          <a:blip r:embed="rId9">
            <a:alphaModFix/>
          </a:blip>
          <a:srcRect b="0" l="0" r="0" t="0"/>
          <a:stretch/>
        </p:blipFill>
        <p:spPr>
          <a:xfrm>
            <a:off x="7796869" y="1739793"/>
            <a:ext cx="2126691" cy="717928"/>
          </a:xfrm>
          <a:prstGeom prst="rect">
            <a:avLst/>
          </a:prstGeom>
          <a:noFill/>
          <a:ln>
            <a:noFill/>
          </a:ln>
          <a:effectLst>
            <a:outerShdw blurRad="292100" rotWithShape="0" algn="tl" dir="2700000" dist="139700">
              <a:srgbClr val="333333">
                <a:alpha val="64705"/>
              </a:srgbClr>
            </a:outerShdw>
          </a:effectLst>
        </p:spPr>
      </p:pic>
      <p:pic>
        <p:nvPicPr>
          <p:cNvPr descr="Screen Shot 2013-06-28 at 12.57.31.png" id="921" name="Google Shape;921;p227"/>
          <p:cNvPicPr preferRelativeResize="0"/>
          <p:nvPr/>
        </p:nvPicPr>
        <p:blipFill rotWithShape="1">
          <a:blip r:embed="rId10">
            <a:alphaModFix/>
          </a:blip>
          <a:srcRect b="0" l="0" r="0" t="0"/>
          <a:stretch/>
        </p:blipFill>
        <p:spPr>
          <a:xfrm>
            <a:off x="9780719" y="3385855"/>
            <a:ext cx="2265925" cy="803725"/>
          </a:xfrm>
          <a:prstGeom prst="rect">
            <a:avLst/>
          </a:prstGeom>
          <a:noFill/>
          <a:ln>
            <a:noFill/>
          </a:ln>
          <a:effectLst>
            <a:outerShdw blurRad="292100" rotWithShape="0" algn="tl" dir="2700000" dist="139700">
              <a:srgbClr val="333333">
                <a:alpha val="64705"/>
              </a:srgbClr>
            </a:outerShdw>
          </a:effectLst>
        </p:spPr>
      </p:pic>
      <p:pic>
        <p:nvPicPr>
          <p:cNvPr descr="Screen Shot 2013-06-28 at 13.01.17.png" id="922" name="Google Shape;922;p227"/>
          <p:cNvPicPr preferRelativeResize="0"/>
          <p:nvPr/>
        </p:nvPicPr>
        <p:blipFill rotWithShape="1">
          <a:blip r:embed="rId11">
            <a:alphaModFix/>
          </a:blip>
          <a:srcRect b="0" l="0" r="0" t="0"/>
          <a:stretch/>
        </p:blipFill>
        <p:spPr>
          <a:xfrm>
            <a:off x="10358268" y="1857322"/>
            <a:ext cx="1533112" cy="943969"/>
          </a:xfrm>
          <a:prstGeom prst="rect">
            <a:avLst/>
          </a:prstGeom>
          <a:noFill/>
          <a:ln>
            <a:noFill/>
          </a:ln>
          <a:effectLst>
            <a:outerShdw blurRad="292100" rotWithShape="0" algn="tl" dir="2700000" dist="139700">
              <a:srgbClr val="333333">
                <a:alpha val="64705"/>
              </a:srgbClr>
            </a:outerShdw>
          </a:effectLst>
        </p:spPr>
      </p:pic>
      <p:pic>
        <p:nvPicPr>
          <p:cNvPr descr="Screen Shot 2013-06-28 at 13.02.57.png" id="923" name="Google Shape;923;p227"/>
          <p:cNvPicPr preferRelativeResize="0"/>
          <p:nvPr/>
        </p:nvPicPr>
        <p:blipFill rotWithShape="1">
          <a:blip r:embed="rId12">
            <a:alphaModFix/>
          </a:blip>
          <a:srcRect b="0" l="0" r="0" t="0"/>
          <a:stretch/>
        </p:blipFill>
        <p:spPr>
          <a:xfrm>
            <a:off x="6238125" y="2642823"/>
            <a:ext cx="1570868" cy="571225"/>
          </a:xfrm>
          <a:prstGeom prst="rect">
            <a:avLst/>
          </a:prstGeom>
          <a:noFill/>
          <a:ln>
            <a:noFill/>
          </a:ln>
          <a:effectLst>
            <a:outerShdw blurRad="292100" rotWithShape="0" algn="tl" dir="2700000" dist="139700">
              <a:srgbClr val="333333">
                <a:alpha val="64705"/>
              </a:srgbClr>
            </a:outerShdw>
          </a:effectLst>
        </p:spPr>
      </p:pic>
      <p:pic>
        <p:nvPicPr>
          <p:cNvPr descr="Screen Shot 2013-06-28 at 13.13.00.png" id="924" name="Google Shape;924;p227"/>
          <p:cNvPicPr preferRelativeResize="0"/>
          <p:nvPr/>
        </p:nvPicPr>
        <p:blipFill rotWithShape="1">
          <a:blip r:embed="rId13">
            <a:alphaModFix/>
          </a:blip>
          <a:srcRect b="0" l="0" r="0" t="0"/>
          <a:stretch/>
        </p:blipFill>
        <p:spPr>
          <a:xfrm>
            <a:off x="5441233" y="5454681"/>
            <a:ext cx="1035001" cy="488208"/>
          </a:xfrm>
          <a:prstGeom prst="rect">
            <a:avLst/>
          </a:prstGeom>
          <a:noFill/>
          <a:ln>
            <a:noFill/>
          </a:ln>
          <a:effectLst>
            <a:outerShdw blurRad="292100" rotWithShape="0" algn="tl" dir="2700000" dist="139700">
              <a:srgbClr val="333333">
                <a:alpha val="64705"/>
              </a:srgbClr>
            </a:outerShdw>
          </a:effectLst>
        </p:spPr>
      </p:pic>
      <p:pic>
        <p:nvPicPr>
          <p:cNvPr descr="Screen Shot 2013-06-28 at 13.12.48.png" id="925" name="Google Shape;925;p227"/>
          <p:cNvPicPr preferRelativeResize="0"/>
          <p:nvPr/>
        </p:nvPicPr>
        <p:blipFill rotWithShape="1">
          <a:blip r:embed="rId14">
            <a:alphaModFix/>
          </a:blip>
          <a:srcRect b="0" l="0" r="0" t="0"/>
          <a:stretch/>
        </p:blipFill>
        <p:spPr>
          <a:xfrm>
            <a:off x="7023560" y="4748740"/>
            <a:ext cx="1156015" cy="420679"/>
          </a:xfrm>
          <a:prstGeom prst="rect">
            <a:avLst/>
          </a:prstGeom>
          <a:noFill/>
          <a:ln>
            <a:noFill/>
          </a:ln>
          <a:effectLst>
            <a:outerShdw blurRad="292100" rotWithShape="0" algn="tl" dir="2700000" dist="139700">
              <a:srgbClr val="333333">
                <a:alpha val="64705"/>
              </a:srgbClr>
            </a:outerShdw>
          </a:effectLst>
        </p:spPr>
      </p:pic>
      <p:pic>
        <p:nvPicPr>
          <p:cNvPr descr="Screen Shot 2013-06-29 at 09.53.00.png" id="926" name="Google Shape;926;p227"/>
          <p:cNvPicPr preferRelativeResize="0"/>
          <p:nvPr/>
        </p:nvPicPr>
        <p:blipFill rotWithShape="1">
          <a:blip r:embed="rId15">
            <a:alphaModFix/>
          </a:blip>
          <a:srcRect b="0" l="0" r="0" t="0"/>
          <a:stretch/>
        </p:blipFill>
        <p:spPr>
          <a:xfrm>
            <a:off x="4905088" y="3975940"/>
            <a:ext cx="2072115" cy="682767"/>
          </a:xfrm>
          <a:prstGeom prst="rect">
            <a:avLst/>
          </a:prstGeom>
          <a:noFill/>
          <a:ln>
            <a:noFill/>
          </a:ln>
          <a:effectLst>
            <a:outerShdw blurRad="292100" rotWithShape="0" algn="tl" dir="2700000" dist="139700">
              <a:srgbClr val="333333">
                <a:alpha val="64705"/>
              </a:srgbClr>
            </a:outerShdw>
          </a:effectLst>
        </p:spPr>
      </p:pic>
      <p:pic>
        <p:nvPicPr>
          <p:cNvPr descr="Screen Shot 2013-06-29 at 11.41.15.png" id="927" name="Google Shape;927;p227"/>
          <p:cNvPicPr preferRelativeResize="0"/>
          <p:nvPr/>
        </p:nvPicPr>
        <p:blipFill rotWithShape="1">
          <a:blip r:embed="rId16">
            <a:alphaModFix/>
          </a:blip>
          <a:srcRect b="0" l="0" r="0" t="0"/>
          <a:stretch/>
        </p:blipFill>
        <p:spPr>
          <a:xfrm>
            <a:off x="5298522" y="4917630"/>
            <a:ext cx="848199" cy="363513"/>
          </a:xfrm>
          <a:prstGeom prst="rect">
            <a:avLst/>
          </a:prstGeom>
          <a:noFill/>
          <a:ln>
            <a:noFill/>
          </a:ln>
          <a:effectLst>
            <a:outerShdw blurRad="292100" rotWithShape="0" algn="tl" dir="2700000" dist="139700">
              <a:srgbClr val="333333">
                <a:alpha val="64705"/>
              </a:srgbClr>
            </a:outerShdw>
          </a:effectLst>
        </p:spPr>
      </p:pic>
      <p:pic>
        <p:nvPicPr>
          <p:cNvPr descr="Screen Shot 2013-06-29 at 11.45.11.png" id="928" name="Google Shape;928;p227"/>
          <p:cNvPicPr preferRelativeResize="0"/>
          <p:nvPr/>
        </p:nvPicPr>
        <p:blipFill rotWithShape="1">
          <a:blip r:embed="rId17">
            <a:alphaModFix/>
          </a:blip>
          <a:srcRect b="0" l="0" r="0" t="0"/>
          <a:stretch/>
        </p:blipFill>
        <p:spPr>
          <a:xfrm>
            <a:off x="5699101" y="1571670"/>
            <a:ext cx="1732323" cy="557060"/>
          </a:xfrm>
          <a:prstGeom prst="rect">
            <a:avLst/>
          </a:prstGeom>
          <a:noFill/>
          <a:ln>
            <a:noFill/>
          </a:ln>
          <a:effectLst>
            <a:outerShdw blurRad="292100" rotWithShape="0" algn="tl" dir="2700000" dist="139700">
              <a:srgbClr val="333333">
                <a:alpha val="64705"/>
              </a:srgbClr>
            </a:outerShdw>
          </a:effectLst>
        </p:spPr>
      </p:pic>
      <p:sp>
        <p:nvSpPr>
          <p:cNvPr id="929" name="Google Shape;929;p227"/>
          <p:cNvSpPr txBox="1"/>
          <p:nvPr/>
        </p:nvSpPr>
        <p:spPr>
          <a:xfrm>
            <a:off x="418888" y="1743384"/>
            <a:ext cx="4186401" cy="41549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2400" u="none" cap="none" strike="noStrike">
              <a:solidFill>
                <a:srgbClr val="404040"/>
              </a:solidFill>
              <a:latin typeface="Lato"/>
              <a:ea typeface="Lato"/>
              <a:cs typeface="Lato"/>
              <a:sym typeface="Lato"/>
            </a:endParaRPr>
          </a:p>
          <a:p>
            <a:pPr indent="-381009" lvl="0" marL="381009"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Lato"/>
                <a:ea typeface="Lato"/>
                <a:cs typeface="Lato"/>
                <a:sym typeface="Lato"/>
              </a:rPr>
              <a:t>are rudimental in the way they </a:t>
            </a:r>
            <a:r>
              <a:rPr b="0" i="1" lang="en-US" sz="2400" u="none" cap="none" strike="noStrike">
                <a:solidFill>
                  <a:srgbClr val="000000"/>
                </a:solidFill>
                <a:latin typeface="Lato"/>
                <a:ea typeface="Lato"/>
                <a:cs typeface="Lato"/>
                <a:sym typeface="Lato"/>
              </a:rPr>
              <a:t>structure data</a:t>
            </a:r>
            <a:endParaRPr/>
          </a:p>
          <a:p>
            <a:pPr indent="-381009" lvl="0" marL="381009"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Lato"/>
                <a:ea typeface="Lato"/>
                <a:cs typeface="Lato"/>
                <a:sym typeface="Lato"/>
              </a:rPr>
              <a:t>lack of content quality and variety</a:t>
            </a:r>
            <a:endParaRPr b="0" i="1" sz="2400" u="none" cap="none" strike="noStrike">
              <a:solidFill>
                <a:srgbClr val="000000"/>
              </a:solidFill>
              <a:latin typeface="Lato"/>
              <a:ea typeface="Lato"/>
              <a:cs typeface="Lato"/>
              <a:sym typeface="Lato"/>
            </a:endParaRPr>
          </a:p>
          <a:p>
            <a:pPr indent="-381009" lvl="0" marL="381009"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Lato"/>
                <a:ea typeface="Lato"/>
                <a:cs typeface="Lato"/>
                <a:sym typeface="Lato"/>
              </a:rPr>
              <a:t>scarcely support evidence-based reasoning</a:t>
            </a:r>
            <a:endParaRPr/>
          </a:p>
          <a:p>
            <a:pPr indent="-381009" lvl="0" marL="381009"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Lato"/>
                <a:ea typeface="Lato"/>
                <a:cs typeface="Lato"/>
                <a:sym typeface="Lato"/>
              </a:rPr>
              <a:t>lack features to enhance personal understanding and situational awareness</a:t>
            </a:r>
            <a:endParaRPr/>
          </a:p>
          <a:p>
            <a:pPr indent="-228609" lvl="0" marL="381009" marR="0" rtl="0" algn="l">
              <a:lnSpc>
                <a:spcPct val="100000"/>
              </a:lnSpc>
              <a:spcBef>
                <a:spcPts val="0"/>
              </a:spcBef>
              <a:spcAft>
                <a:spcPts val="0"/>
              </a:spcAft>
              <a:buClr>
                <a:srgbClr val="000000"/>
              </a:buClr>
              <a:buSzPts val="2400"/>
              <a:buFont typeface="Noto Sans Symbols"/>
              <a:buNone/>
            </a:pPr>
            <a:r>
              <a:t/>
            </a:r>
            <a:endParaRPr b="0" i="0" sz="2400" u="none" cap="none" strike="noStrike">
              <a:solidFill>
                <a:srgbClr val="404040"/>
              </a:solidFill>
              <a:latin typeface="Lato"/>
              <a:ea typeface="Lato"/>
              <a:cs typeface="Lato"/>
              <a:sym typeface="Lato"/>
            </a:endParaRPr>
          </a:p>
        </p:txBody>
      </p:sp>
      <p:sp>
        <p:nvSpPr>
          <p:cNvPr id="930" name="Google Shape;930;p227"/>
          <p:cNvSpPr/>
          <p:nvPr/>
        </p:nvSpPr>
        <p:spPr>
          <a:xfrm>
            <a:off x="493748" y="1052079"/>
            <a:ext cx="11397632" cy="543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33" u="none" cap="none" strike="noStrike">
                <a:solidFill>
                  <a:srgbClr val="B31212"/>
                </a:solidFill>
                <a:latin typeface="Lato"/>
                <a:ea typeface="Lato"/>
                <a:cs typeface="Lato"/>
                <a:sym typeface="Lato"/>
              </a:rPr>
              <a:t>The discussion spaces that we see on the Web today are flawed</a:t>
            </a:r>
            <a:endParaRPr/>
          </a:p>
        </p:txBody>
      </p:sp>
      <p:sp>
        <p:nvSpPr>
          <p:cNvPr id="931" name="Google Shape;931;p227"/>
          <p:cNvSpPr txBox="1"/>
          <p:nvPr>
            <p:ph type="title"/>
          </p:nvPr>
        </p:nvSpPr>
        <p:spPr>
          <a:xfrm>
            <a:off x="194518" y="8382"/>
            <a:ext cx="12010986"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Setting the Problem: Technical Dimension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228"/>
          <p:cNvSpPr txBox="1"/>
          <p:nvPr/>
        </p:nvSpPr>
        <p:spPr>
          <a:xfrm>
            <a:off x="711200" y="1600200"/>
            <a:ext cx="11036952" cy="48936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B31212"/>
                </a:solidFill>
                <a:latin typeface="Lato"/>
                <a:ea typeface="Lato"/>
                <a:cs typeface="Lato"/>
                <a:sym typeface="Lato"/>
              </a:rPr>
              <a:t>… and produce well known negative socio-technical effects, such as</a:t>
            </a:r>
            <a:endParaRPr/>
          </a:p>
          <a:p>
            <a:pPr indent="-304812" lvl="0" marL="457212" marR="0" rtl="0" algn="l">
              <a:lnSpc>
                <a:spcPct val="100000"/>
              </a:lnSpc>
              <a:spcBef>
                <a:spcPts val="0"/>
              </a:spcBef>
              <a:spcAft>
                <a:spcPts val="0"/>
              </a:spcAft>
              <a:buClr>
                <a:srgbClr val="000000"/>
              </a:buClr>
              <a:buSzPts val="2400"/>
              <a:buFont typeface="Noto Sans Symbols"/>
              <a:buNone/>
            </a:pPr>
            <a:r>
              <a:t/>
            </a:r>
            <a:endParaRPr b="0" i="0" sz="2400" u="none" cap="none" strike="noStrike">
              <a:solidFill>
                <a:srgbClr val="404040"/>
              </a:solidFill>
              <a:latin typeface="Lato"/>
              <a:ea typeface="Lato"/>
              <a:cs typeface="Lato"/>
              <a:sym typeface="Lato"/>
            </a:endParaRPr>
          </a:p>
          <a:p>
            <a:pPr indent="-457212" lvl="0" marL="457212" marR="0" rtl="0" algn="l">
              <a:lnSpc>
                <a:spcPct val="100000"/>
              </a:lnSpc>
              <a:spcBef>
                <a:spcPts val="0"/>
              </a:spcBef>
              <a:spcAft>
                <a:spcPts val="0"/>
              </a:spcAft>
              <a:buClr>
                <a:srgbClr val="404040"/>
              </a:buClr>
              <a:buSzPts val="2400"/>
              <a:buFont typeface="Noto Sans Symbols"/>
              <a:buChar char="✔"/>
            </a:pPr>
            <a:r>
              <a:rPr b="0" i="0" lang="en-US" sz="2400" u="none" cap="none" strike="noStrike">
                <a:solidFill>
                  <a:srgbClr val="404040"/>
                </a:solidFill>
                <a:latin typeface="Lato"/>
                <a:ea typeface="Lato"/>
                <a:cs typeface="Lato"/>
                <a:sym typeface="Lato"/>
              </a:rPr>
              <a:t>‘echo chambers” and the activation of biased information dynamics </a:t>
            </a:r>
            <a:r>
              <a:rPr b="0" i="1" lang="en-US" sz="2400" u="none" cap="none" strike="noStrike">
                <a:solidFill>
                  <a:srgbClr val="404040"/>
                </a:solidFill>
                <a:latin typeface="Lato"/>
                <a:ea typeface="Lato"/>
                <a:cs typeface="Lato"/>
                <a:sym typeface="Lato"/>
              </a:rPr>
              <a:t>(Ditto &amp; Lopez, 1992; Taber &amp; Lodge, 2006) </a:t>
            </a:r>
            <a:endParaRPr/>
          </a:p>
          <a:p>
            <a:pPr indent="-457212" lvl="0" marL="457212" marR="0" rtl="0" algn="l">
              <a:lnSpc>
                <a:spcPct val="100000"/>
              </a:lnSpc>
              <a:spcBef>
                <a:spcPts val="0"/>
              </a:spcBef>
              <a:spcAft>
                <a:spcPts val="0"/>
              </a:spcAft>
              <a:buClr>
                <a:srgbClr val="404040"/>
              </a:buClr>
              <a:buSzPts val="2400"/>
              <a:buFont typeface="Noto Sans Symbols"/>
              <a:buChar char="✔"/>
            </a:pPr>
            <a:r>
              <a:rPr b="0" i="0" lang="en-US" sz="2400" u="none" cap="none" strike="noStrike">
                <a:solidFill>
                  <a:srgbClr val="404040"/>
                </a:solidFill>
                <a:latin typeface="Lato"/>
                <a:ea typeface="Lato"/>
                <a:cs typeface="Lato"/>
                <a:sym typeface="Lato"/>
              </a:rPr>
              <a:t>Homophily and Lack of content variety </a:t>
            </a:r>
            <a:r>
              <a:rPr b="0" i="1" lang="en-US" sz="2400" u="none" cap="none" strike="noStrike">
                <a:solidFill>
                  <a:srgbClr val="404040"/>
                </a:solidFill>
                <a:latin typeface="Lato"/>
                <a:ea typeface="Lato"/>
                <a:cs typeface="Lato"/>
                <a:sym typeface="Lato"/>
              </a:rPr>
              <a:t>(Huckfeldt &amp; Sprague, 1995, Mutz &amp; Martin, 2001). </a:t>
            </a:r>
            <a:endParaRPr/>
          </a:p>
          <a:p>
            <a:pPr indent="-457212" lvl="0" marL="457212" marR="0" rtl="0" algn="l">
              <a:lnSpc>
                <a:spcPct val="100000"/>
              </a:lnSpc>
              <a:spcBef>
                <a:spcPts val="0"/>
              </a:spcBef>
              <a:spcAft>
                <a:spcPts val="0"/>
              </a:spcAft>
              <a:buClr>
                <a:srgbClr val="404040"/>
              </a:buClr>
              <a:buSzPts val="2400"/>
              <a:buFont typeface="Noto Sans Symbols"/>
              <a:buChar char="✔"/>
            </a:pPr>
            <a:r>
              <a:rPr b="0" i="0" lang="en-US" sz="2400" u="none" cap="none" strike="noStrike">
                <a:solidFill>
                  <a:srgbClr val="404040"/>
                </a:solidFill>
                <a:latin typeface="Lato"/>
                <a:ea typeface="Lato"/>
                <a:cs typeface="Lato"/>
                <a:sym typeface="Lato"/>
              </a:rPr>
              <a:t>polarisation, division and conflict </a:t>
            </a:r>
            <a:r>
              <a:rPr b="0" i="1" lang="en-US" sz="2400" u="none" cap="none" strike="noStrike">
                <a:solidFill>
                  <a:srgbClr val="404040"/>
                </a:solidFill>
                <a:latin typeface="Lato"/>
                <a:ea typeface="Lato"/>
                <a:cs typeface="Lato"/>
                <a:sym typeface="Lato"/>
              </a:rPr>
              <a:t>(Sunstein, 2018; Golbeck et al., 2017; Matias et al., 2015, Binder et al., 2009)</a:t>
            </a:r>
            <a:endParaRPr/>
          </a:p>
          <a:p>
            <a:pPr indent="-457212" lvl="0" marL="457212" marR="0" rtl="0" algn="l">
              <a:lnSpc>
                <a:spcPct val="100000"/>
              </a:lnSpc>
              <a:spcBef>
                <a:spcPts val="0"/>
              </a:spcBef>
              <a:spcAft>
                <a:spcPts val="0"/>
              </a:spcAft>
              <a:buClr>
                <a:srgbClr val="404040"/>
              </a:buClr>
              <a:buSzPts val="2400"/>
              <a:buFont typeface="Noto Sans Symbols"/>
              <a:buChar char="✔"/>
            </a:pPr>
            <a:r>
              <a:rPr b="0" i="0" lang="en-US" sz="2400" u="none" cap="none" strike="noStrike">
                <a:solidFill>
                  <a:srgbClr val="404040"/>
                </a:solidFill>
                <a:latin typeface="Lato"/>
                <a:ea typeface="Lato"/>
                <a:cs typeface="Lato"/>
                <a:sym typeface="Lato"/>
              </a:rPr>
              <a:t>degrade the quality, balance and safety </a:t>
            </a:r>
            <a:r>
              <a:rPr b="0" i="1" lang="en-US" sz="2400" u="none" cap="none" strike="noStrike">
                <a:solidFill>
                  <a:srgbClr val="404040"/>
                </a:solidFill>
                <a:latin typeface="Lato"/>
                <a:ea typeface="Lato"/>
                <a:cs typeface="Lato"/>
                <a:sym typeface="Lato"/>
              </a:rPr>
              <a:t>(Golbeck, 2017; Guntuku, 2017)</a:t>
            </a:r>
            <a:r>
              <a:rPr b="0" i="0" lang="en-US" sz="2400" u="none" cap="none" strike="noStrike">
                <a:solidFill>
                  <a:srgbClr val="404040"/>
                </a:solidFill>
                <a:latin typeface="Lato"/>
                <a:ea typeface="Lato"/>
                <a:cs typeface="Lato"/>
                <a:sym typeface="Lato"/>
              </a:rPr>
              <a:t> of online discourse, up to undermining social tolerance </a:t>
            </a:r>
            <a:r>
              <a:rPr b="0" i="1" lang="en-US" sz="2400" u="none" cap="none" strike="noStrike">
                <a:solidFill>
                  <a:srgbClr val="404040"/>
                </a:solidFill>
                <a:latin typeface="Lato"/>
                <a:ea typeface="Lato"/>
                <a:cs typeface="Lato"/>
                <a:sym typeface="Lato"/>
              </a:rPr>
              <a:t>(Mutz 2002) </a:t>
            </a:r>
            <a:endParaRPr b="0" i="1" sz="2400" u="none" cap="none" strike="noStrike">
              <a:solidFill>
                <a:srgbClr val="404040"/>
              </a:solidFill>
              <a:latin typeface="Lato"/>
              <a:ea typeface="Lato"/>
              <a:cs typeface="Lato"/>
              <a:sym typeface="Lato"/>
            </a:endParaRPr>
          </a:p>
          <a:p>
            <a:pPr indent="-304812" lvl="0" marL="457212" marR="0" rtl="0" algn="l">
              <a:lnSpc>
                <a:spcPct val="100000"/>
              </a:lnSpc>
              <a:spcBef>
                <a:spcPts val="0"/>
              </a:spcBef>
              <a:spcAft>
                <a:spcPts val="0"/>
              </a:spcAft>
              <a:buClr>
                <a:srgbClr val="000000"/>
              </a:buClr>
              <a:buSzPts val="2400"/>
              <a:buFont typeface="Noto Sans Symbols"/>
              <a:buNone/>
            </a:pPr>
            <a:r>
              <a:t/>
            </a:r>
            <a:endParaRPr b="0" i="1" sz="2400" u="none" cap="none" strike="noStrike">
              <a:solidFill>
                <a:srgbClr val="404040"/>
              </a:solidFill>
              <a:latin typeface="Lato"/>
              <a:ea typeface="Lato"/>
              <a:cs typeface="Lato"/>
              <a:sym typeface="Lato"/>
            </a:endParaRPr>
          </a:p>
          <a:p>
            <a:pPr indent="-304812" lvl="0" marL="457212" marR="0" rtl="0" algn="l">
              <a:lnSpc>
                <a:spcPct val="100000"/>
              </a:lnSpc>
              <a:spcBef>
                <a:spcPts val="0"/>
              </a:spcBef>
              <a:spcAft>
                <a:spcPts val="0"/>
              </a:spcAft>
              <a:buClr>
                <a:srgbClr val="000000"/>
              </a:buClr>
              <a:buSzPts val="2400"/>
              <a:buFont typeface="Noto Sans Symbols"/>
              <a:buNone/>
            </a:pPr>
            <a:r>
              <a:t/>
            </a:r>
            <a:endParaRPr b="0" i="1" sz="2400" u="none" cap="none" strike="noStrike">
              <a:solidFill>
                <a:srgbClr val="404040"/>
              </a:solidFill>
              <a:latin typeface="Lato"/>
              <a:ea typeface="Lato"/>
              <a:cs typeface="Lato"/>
              <a:sym typeface="Lato"/>
            </a:endParaRPr>
          </a:p>
          <a:p>
            <a:pPr indent="-228609" lvl="0" marL="381009" marR="0" rtl="0" algn="l">
              <a:lnSpc>
                <a:spcPct val="100000"/>
              </a:lnSpc>
              <a:spcBef>
                <a:spcPts val="0"/>
              </a:spcBef>
              <a:spcAft>
                <a:spcPts val="0"/>
              </a:spcAft>
              <a:buClr>
                <a:srgbClr val="000000"/>
              </a:buClr>
              <a:buSzPts val="2400"/>
              <a:buFont typeface="Noto Sans Symbols"/>
              <a:buNone/>
            </a:pPr>
            <a:r>
              <a:t/>
            </a:r>
            <a:endParaRPr b="0" i="0" sz="2400" u="none" cap="none" strike="noStrike">
              <a:solidFill>
                <a:srgbClr val="404040"/>
              </a:solidFill>
              <a:latin typeface="Lato"/>
              <a:ea typeface="Lato"/>
              <a:cs typeface="Lato"/>
              <a:sym typeface="Lato"/>
            </a:endParaRPr>
          </a:p>
        </p:txBody>
      </p:sp>
      <p:sp>
        <p:nvSpPr>
          <p:cNvPr id="938" name="Google Shape;938;p228"/>
          <p:cNvSpPr txBox="1"/>
          <p:nvPr/>
        </p:nvSpPr>
        <p:spPr>
          <a:xfrm>
            <a:off x="660401" y="330200"/>
            <a:ext cx="11036951" cy="1143000"/>
          </a:xfrm>
          <a:prstGeom prst="rect">
            <a:avLst/>
          </a:prstGeom>
          <a:noFill/>
          <a:ln>
            <a:noFill/>
          </a:ln>
        </p:spPr>
        <p:txBody>
          <a:bodyPr anchorCtr="0" anchor="ctr"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SETTING THE PROBLEM: </a:t>
            </a:r>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SOCIAL/ORGANISATIONAL DIMENSION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229"/>
          <p:cNvPicPr preferRelativeResize="0"/>
          <p:nvPr/>
        </p:nvPicPr>
        <p:blipFill rotWithShape="1">
          <a:blip r:embed="rId3">
            <a:alphaModFix/>
          </a:blip>
          <a:srcRect b="1749" l="0" r="0" t="0"/>
          <a:stretch/>
        </p:blipFill>
        <p:spPr>
          <a:xfrm>
            <a:off x="3403600" y="1200365"/>
            <a:ext cx="5384800" cy="4165600"/>
          </a:xfrm>
          <a:prstGeom prst="rect">
            <a:avLst/>
          </a:prstGeom>
          <a:noFill/>
          <a:ln>
            <a:noFill/>
          </a:ln>
        </p:spPr>
      </p:pic>
      <p:sp>
        <p:nvSpPr>
          <p:cNvPr id="945" name="Google Shape;945;p229"/>
          <p:cNvSpPr/>
          <p:nvPr/>
        </p:nvSpPr>
        <p:spPr>
          <a:xfrm>
            <a:off x="1905825" y="163903"/>
            <a:ext cx="8777036" cy="10362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34" u="none" cap="none" strike="noStrike">
                <a:solidFill>
                  <a:srgbClr val="B31212"/>
                </a:solidFill>
                <a:latin typeface="Arial"/>
                <a:ea typeface="Arial"/>
                <a:cs typeface="Arial"/>
                <a:sym typeface="Arial"/>
              </a:rPr>
              <a:t>Contested</a:t>
            </a:r>
            <a:r>
              <a:rPr b="1" i="0" lang="en-US" sz="3734" u="none" cap="none" strike="noStrike">
                <a:solidFill>
                  <a:srgbClr val="000000"/>
                </a:solidFill>
                <a:latin typeface="Arial"/>
                <a:ea typeface="Arial"/>
                <a:cs typeface="Arial"/>
                <a:sym typeface="Arial"/>
              </a:rPr>
              <a:t> Collective Intelligence</a:t>
            </a:r>
            <a:endParaRPr b="0" i="0" sz="18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1" lang="en-US" sz="2400" u="none" cap="none" strike="noStrike">
                <a:solidFill>
                  <a:srgbClr val="000000"/>
                </a:solidFill>
                <a:latin typeface="Arial"/>
                <a:ea typeface="Arial"/>
                <a:cs typeface="Arial"/>
                <a:sym typeface="Arial"/>
              </a:rPr>
              <a:t>(De Liddo 2012)</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232"/>
          <p:cNvPicPr preferRelativeResize="0"/>
          <p:nvPr/>
        </p:nvPicPr>
        <p:blipFill rotWithShape="1">
          <a:blip r:embed="rId3">
            <a:alphaModFix/>
          </a:blip>
          <a:srcRect b="39259" l="0" r="1437" t="80"/>
          <a:stretch/>
        </p:blipFill>
        <p:spPr>
          <a:xfrm>
            <a:off x="789196" y="473830"/>
            <a:ext cx="10475446" cy="5641221"/>
          </a:xfrm>
          <a:prstGeom prst="rect">
            <a:avLst/>
          </a:prstGeom>
          <a:noFill/>
          <a:ln>
            <a:noFill/>
          </a:ln>
        </p:spPr>
      </p:pic>
      <p:pic>
        <p:nvPicPr>
          <p:cNvPr descr="Logo, company name&#10;&#10;Description automatically generated" id="952" name="Google Shape;952;p232"/>
          <p:cNvPicPr preferRelativeResize="0"/>
          <p:nvPr/>
        </p:nvPicPr>
        <p:blipFill rotWithShape="1">
          <a:blip r:embed="rId4">
            <a:alphaModFix/>
          </a:blip>
          <a:srcRect b="0" l="0" r="0" t="0"/>
          <a:stretch/>
        </p:blipFill>
        <p:spPr>
          <a:xfrm>
            <a:off x="1297858" y="1249926"/>
            <a:ext cx="1228418" cy="112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18"/>
          <p:cNvSpPr/>
          <p:nvPr/>
        </p:nvSpPr>
        <p:spPr>
          <a:xfrm>
            <a:off x="6823992" y="1638287"/>
            <a:ext cx="1836351" cy="477680"/>
          </a:xfrm>
          <a:custGeom>
            <a:rect b="b" l="l" r="r" t="t"/>
            <a:pathLst>
              <a:path extrusionOk="0" h="423194" w="1798572">
                <a:moveTo>
                  <a:pt x="83128" y="60457"/>
                </a:moveTo>
                <a:lnTo>
                  <a:pt x="1730559" y="0"/>
                </a:lnTo>
                <a:lnTo>
                  <a:pt x="1798572" y="226711"/>
                </a:lnTo>
                <a:lnTo>
                  <a:pt x="0" y="423194"/>
                </a:lnTo>
                <a:lnTo>
                  <a:pt x="83128" y="60457"/>
                </a:lnTo>
                <a:close/>
              </a:path>
            </a:pathLst>
          </a:custGeom>
          <a:solidFill>
            <a:schemeClr val="accent4"/>
          </a:solidFill>
          <a:ln cap="flat" cmpd="sng" w="25400">
            <a:solidFill>
              <a:srgbClr val="006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5" name="Google Shape;645;p218"/>
          <p:cNvSpPr/>
          <p:nvPr/>
        </p:nvSpPr>
        <p:spPr>
          <a:xfrm rot="-384117">
            <a:off x="1088199" y="1668980"/>
            <a:ext cx="705183" cy="267984"/>
          </a:xfrm>
          <a:prstGeom prst="rect">
            <a:avLst/>
          </a:prstGeom>
          <a:solidFill>
            <a:schemeClr val="accent6"/>
          </a:solidFill>
          <a:ln cap="flat" cmpd="sng" w="25400">
            <a:solidFill>
              <a:srgbClr val="006B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6" name="Google Shape;646;p218"/>
          <p:cNvSpPr txBox="1"/>
          <p:nvPr/>
        </p:nvSpPr>
        <p:spPr>
          <a:xfrm>
            <a:off x="1072202" y="916177"/>
            <a:ext cx="104951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How to participate</a:t>
            </a:r>
            <a:endParaRPr b="0" i="0" sz="1800" u="none" cap="none" strike="noStrike">
              <a:solidFill>
                <a:schemeClr val="dk1"/>
              </a:solidFill>
              <a:latin typeface="Arial"/>
              <a:ea typeface="Arial"/>
              <a:cs typeface="Arial"/>
              <a:sym typeface="Arial"/>
            </a:endParaRPr>
          </a:p>
        </p:txBody>
      </p:sp>
      <p:sp>
        <p:nvSpPr>
          <p:cNvPr id="647" name="Google Shape;647;p218"/>
          <p:cNvSpPr txBox="1"/>
          <p:nvPr/>
        </p:nvSpPr>
        <p:spPr>
          <a:xfrm>
            <a:off x="6898158" y="1656477"/>
            <a:ext cx="431506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Mentimeter survey</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You will be given time to reflect and fill before the panel discussion</a:t>
            </a:r>
            <a:endParaRPr/>
          </a:p>
        </p:txBody>
      </p:sp>
      <p:sp>
        <p:nvSpPr>
          <p:cNvPr id="648" name="Google Shape;648;p218"/>
          <p:cNvSpPr txBox="1"/>
          <p:nvPr/>
        </p:nvSpPr>
        <p:spPr>
          <a:xfrm>
            <a:off x="1072202" y="1667083"/>
            <a:ext cx="431506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 QnA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For questions during the presentations to be discussed at the panel discussion</a:t>
            </a:r>
            <a:endParaRPr/>
          </a:p>
        </p:txBody>
      </p:sp>
      <p:pic>
        <p:nvPicPr>
          <p:cNvPr id="649" name="Google Shape;649;p218"/>
          <p:cNvPicPr preferRelativeResize="0"/>
          <p:nvPr/>
        </p:nvPicPr>
        <p:blipFill rotWithShape="1">
          <a:blip r:embed="rId3">
            <a:alphaModFix/>
          </a:blip>
          <a:srcRect b="0" l="0" r="0" t="0"/>
          <a:stretch/>
        </p:blipFill>
        <p:spPr>
          <a:xfrm>
            <a:off x="6652301" y="3092846"/>
            <a:ext cx="2796353" cy="2796353"/>
          </a:xfrm>
          <a:prstGeom prst="rect">
            <a:avLst/>
          </a:prstGeom>
          <a:noFill/>
          <a:ln>
            <a:noFill/>
          </a:ln>
        </p:spPr>
      </p:pic>
      <p:sp>
        <p:nvSpPr>
          <p:cNvPr id="650" name="Google Shape;650;p218"/>
          <p:cNvSpPr txBox="1"/>
          <p:nvPr/>
        </p:nvSpPr>
        <p:spPr>
          <a:xfrm>
            <a:off x="6898158" y="290818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Join at menti.com | use code 7976 2214</a:t>
            </a:r>
            <a:endParaRPr b="0" i="0" sz="1400" u="none" cap="none" strike="noStrike">
              <a:solidFill>
                <a:schemeClr val="dk1"/>
              </a:solidFill>
              <a:latin typeface="Arial"/>
              <a:ea typeface="Arial"/>
              <a:cs typeface="Arial"/>
              <a:sym typeface="Arial"/>
            </a:endParaRPr>
          </a:p>
        </p:txBody>
      </p:sp>
      <p:pic>
        <p:nvPicPr>
          <p:cNvPr id="651" name="Google Shape;651;p218"/>
          <p:cNvPicPr preferRelativeResize="0"/>
          <p:nvPr/>
        </p:nvPicPr>
        <p:blipFill rotWithShape="1">
          <a:blip r:embed="rId4">
            <a:alphaModFix/>
          </a:blip>
          <a:srcRect b="0" l="0" r="0" t="0"/>
          <a:stretch/>
        </p:blipFill>
        <p:spPr>
          <a:xfrm>
            <a:off x="1072202" y="2802450"/>
            <a:ext cx="4657703" cy="2796353"/>
          </a:xfrm>
          <a:prstGeom prst="rect">
            <a:avLst/>
          </a:prstGeom>
          <a:noFill/>
          <a:ln>
            <a:noFill/>
          </a:ln>
        </p:spPr>
      </p:pic>
      <p:cxnSp>
        <p:nvCxnSpPr>
          <p:cNvPr id="652" name="Google Shape;652;p218"/>
          <p:cNvCxnSpPr/>
          <p:nvPr/>
        </p:nvCxnSpPr>
        <p:spPr>
          <a:xfrm rot="10800000">
            <a:off x="6319792" y="1608059"/>
            <a:ext cx="0" cy="3990744"/>
          </a:xfrm>
          <a:prstGeom prst="straightConnector1">
            <a:avLst/>
          </a:prstGeom>
          <a:noFill/>
          <a:ln cap="flat" cmpd="sng" w="19050">
            <a:solidFill>
              <a:schemeClr val="dk1"/>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233"/>
          <p:cNvSpPr txBox="1"/>
          <p:nvPr>
            <p:ph type="title"/>
          </p:nvPr>
        </p:nvSpPr>
        <p:spPr>
          <a:xfrm>
            <a:off x="7796660" y="152004"/>
            <a:ext cx="4532500" cy="1752996"/>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4800"/>
              <a:buFont typeface="Avenir"/>
              <a:buNone/>
            </a:pPr>
            <a:r>
              <a:rPr lang="en-US" sz="4800">
                <a:latin typeface="Avenir"/>
                <a:ea typeface="Avenir"/>
                <a:cs typeface="Avenir"/>
                <a:sym typeface="Avenir"/>
              </a:rPr>
              <a:t>Improved </a:t>
            </a:r>
            <a:r>
              <a:rPr lang="en-US" sz="4800">
                <a:solidFill>
                  <a:schemeClr val="dk1"/>
                </a:solidFill>
                <a:latin typeface="Avenir"/>
                <a:ea typeface="Avenir"/>
                <a:cs typeface="Avenir"/>
                <a:sym typeface="Avenir"/>
              </a:rPr>
              <a:t>Accessibility</a:t>
            </a:r>
            <a:endParaRPr/>
          </a:p>
        </p:txBody>
      </p:sp>
      <p:sp>
        <p:nvSpPr>
          <p:cNvPr id="959" name="Google Shape;959;p233"/>
          <p:cNvSpPr txBox="1"/>
          <p:nvPr/>
        </p:nvSpPr>
        <p:spPr>
          <a:xfrm>
            <a:off x="7874000" y="1905000"/>
            <a:ext cx="3680176" cy="405801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0" lang="en-US" sz="1700" u="none" cap="none" strike="noStrike">
                <a:solidFill>
                  <a:srgbClr val="000000"/>
                </a:solidFill>
                <a:latin typeface="Avenir"/>
                <a:ea typeface="Avenir"/>
                <a:cs typeface="Avenir"/>
                <a:sym typeface="Avenir"/>
              </a:rPr>
              <a:t>New intuitive User Interfaces for </a:t>
            </a:r>
            <a:r>
              <a:rPr b="1" i="1" lang="en-US" sz="1700" u="none" cap="none" strike="noStrike">
                <a:solidFill>
                  <a:srgbClr val="000000"/>
                </a:solidFill>
                <a:latin typeface="Avenir"/>
                <a:ea typeface="Avenir"/>
                <a:cs typeface="Avenir"/>
                <a:sym typeface="Avenir"/>
              </a:rPr>
              <a:t>structured</a:t>
            </a:r>
            <a:r>
              <a:rPr b="1" i="0" lang="en-US" sz="1700" u="none" cap="none" strike="noStrike">
                <a:solidFill>
                  <a:srgbClr val="000000"/>
                </a:solidFill>
                <a:latin typeface="Avenir"/>
                <a:ea typeface="Avenir"/>
                <a:cs typeface="Avenir"/>
                <a:sym typeface="Avenir"/>
              </a:rPr>
              <a:t> online discussion</a:t>
            </a:r>
            <a:endParaRPr b="0" i="0" sz="1800" u="none" cap="none" strike="noStrike">
              <a:solidFill>
                <a:srgbClr val="000000"/>
              </a:solidFill>
              <a:latin typeface="Calibri"/>
              <a:ea typeface="Calibri"/>
              <a:cs typeface="Calibri"/>
              <a:sym typeface="Calibri"/>
            </a:endParaRPr>
          </a:p>
          <a:p>
            <a:pPr indent="107955" lvl="0" marL="0" marR="0" rtl="0" algn="l">
              <a:lnSpc>
                <a:spcPct val="90000"/>
              </a:lnSpc>
              <a:spcBef>
                <a:spcPts val="600"/>
              </a:spcBef>
              <a:spcAft>
                <a:spcPts val="0"/>
              </a:spcAft>
              <a:buNone/>
            </a:pPr>
            <a:r>
              <a:t/>
            </a:r>
            <a:endParaRPr b="0" i="0" sz="1700" u="none" cap="none" strike="noStrike">
              <a:solidFill>
                <a:srgbClr val="000000"/>
              </a:solidFill>
              <a:latin typeface="Avenir"/>
              <a:ea typeface="Avenir"/>
              <a:cs typeface="Avenir"/>
              <a:sym typeface="Avenir"/>
            </a:endParaRPr>
          </a:p>
          <a:p>
            <a:pPr indent="-228611" lvl="0" marL="457201" marR="0" rtl="0" algn="l">
              <a:lnSpc>
                <a:spcPct val="90000"/>
              </a:lnSpc>
              <a:spcBef>
                <a:spcPts val="600"/>
              </a:spcBef>
              <a:spcAft>
                <a:spcPts val="0"/>
              </a:spcAft>
              <a:buClr>
                <a:srgbClr val="000000"/>
              </a:buClr>
              <a:buSzPts val="1700"/>
              <a:buFont typeface="Arial"/>
              <a:buChar char="•"/>
            </a:pPr>
            <a:r>
              <a:rPr b="0" i="0" lang="en-US" sz="1700" u="none" cap="none" strike="noStrike">
                <a:solidFill>
                  <a:srgbClr val="000000"/>
                </a:solidFill>
                <a:latin typeface="Avenir"/>
                <a:ea typeface="Avenir"/>
                <a:cs typeface="Avenir"/>
                <a:sym typeface="Avenir"/>
              </a:rPr>
              <a:t>providing the many benefits of large-scale argumentation systems while avoiding the “cognitive leap” barrier. </a:t>
            </a:r>
            <a:endParaRPr b="0" i="0" sz="1700" u="none" cap="none" strike="noStrike">
              <a:solidFill>
                <a:srgbClr val="000000"/>
              </a:solidFill>
              <a:latin typeface="Avenir"/>
              <a:ea typeface="Avenir"/>
              <a:cs typeface="Avenir"/>
              <a:sym typeface="Avenir"/>
            </a:endParaRPr>
          </a:p>
          <a:p>
            <a:pPr indent="-228611" lvl="0" marL="457201" marR="0" rtl="0" algn="l">
              <a:lnSpc>
                <a:spcPct val="90000"/>
              </a:lnSpc>
              <a:spcBef>
                <a:spcPts val="600"/>
              </a:spcBef>
              <a:spcAft>
                <a:spcPts val="0"/>
              </a:spcAft>
              <a:buClr>
                <a:srgbClr val="000000"/>
              </a:buClr>
              <a:buSzPts val="1700"/>
              <a:buFont typeface="Arial"/>
              <a:buChar char="•"/>
            </a:pPr>
            <a:r>
              <a:rPr b="0" i="0" lang="en-US" sz="1700" u="none" cap="none" strike="noStrike">
                <a:solidFill>
                  <a:srgbClr val="000000"/>
                </a:solidFill>
                <a:latin typeface="Avenir"/>
                <a:ea typeface="Avenir"/>
                <a:cs typeface="Avenir"/>
                <a:sym typeface="Avenir"/>
              </a:rPr>
              <a:t>developing tools and incentive structures that help users to contribute to “apparently” unstructured discussions that can then lead into structured deliberation data and processes. </a:t>
            </a:r>
            <a:endParaRPr b="0" i="0" sz="1800" u="none" cap="none" strike="noStrike">
              <a:solidFill>
                <a:srgbClr val="000000"/>
              </a:solidFill>
              <a:latin typeface="Calibri"/>
              <a:ea typeface="Calibri"/>
              <a:cs typeface="Calibri"/>
              <a:sym typeface="Calibri"/>
            </a:endParaRPr>
          </a:p>
        </p:txBody>
      </p:sp>
      <p:pic>
        <p:nvPicPr>
          <p:cNvPr descr="Graphical user interface, text, application, chat or text message&#10;&#10;Description automatically generated" id="960" name="Google Shape;960;p233"/>
          <p:cNvPicPr preferRelativeResize="0"/>
          <p:nvPr/>
        </p:nvPicPr>
        <p:blipFill rotWithShape="1">
          <a:blip r:embed="rId3">
            <a:alphaModFix/>
          </a:blip>
          <a:srcRect b="0" l="0" r="0" t="0"/>
          <a:stretch/>
        </p:blipFill>
        <p:spPr>
          <a:xfrm>
            <a:off x="283230" y="669022"/>
            <a:ext cx="7243238" cy="5519957"/>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234"/>
          <p:cNvSpPr txBox="1"/>
          <p:nvPr>
            <p:ph type="title"/>
          </p:nvPr>
        </p:nvSpPr>
        <p:spPr>
          <a:xfrm>
            <a:off x="201449" y="-10414"/>
            <a:ext cx="12014457" cy="1694838"/>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chemeClr val="dk1"/>
              </a:buClr>
              <a:buSzPts val="5556"/>
              <a:buFont typeface="Avenir"/>
              <a:buNone/>
            </a:pPr>
            <a:r>
              <a:rPr lang="en-US" sz="4500">
                <a:solidFill>
                  <a:schemeClr val="dk1"/>
                </a:solidFill>
                <a:latin typeface="Avenir"/>
                <a:ea typeface="Avenir"/>
                <a:cs typeface="Avenir"/>
                <a:sym typeface="Avenir"/>
              </a:rPr>
              <a:t>Advanced Visual Analytics for Sensemaking</a:t>
            </a:r>
            <a:endParaRPr sz="2433"/>
          </a:p>
        </p:txBody>
      </p:sp>
      <p:sp>
        <p:nvSpPr>
          <p:cNvPr id="967" name="Google Shape;967;p234"/>
          <p:cNvSpPr txBox="1"/>
          <p:nvPr/>
        </p:nvSpPr>
        <p:spPr>
          <a:xfrm>
            <a:off x="8271626" y="837006"/>
            <a:ext cx="3629642" cy="551934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i="0" lang="en-US" sz="1800" u="none" cap="none" strike="noStrike">
                <a:solidFill>
                  <a:srgbClr val="000000"/>
                </a:solidFill>
                <a:latin typeface="Avenir"/>
                <a:ea typeface="Avenir"/>
                <a:cs typeface="Avenir"/>
                <a:sym typeface="Avenir"/>
              </a:rPr>
              <a:t>Improved sensemaking of the online discussion and transparency of analytical processes</a:t>
            </a:r>
            <a:endParaRPr b="0" i="0" sz="1800" u="none" cap="none" strike="noStrike">
              <a:solidFill>
                <a:srgbClr val="000000"/>
              </a:solidFill>
              <a:latin typeface="Calibri"/>
              <a:ea typeface="Calibri"/>
              <a:cs typeface="Calibri"/>
              <a:sym typeface="Calibri"/>
            </a:endParaRPr>
          </a:p>
          <a:p>
            <a:pPr indent="114305" lvl="0" marL="0" marR="0" rtl="0" algn="l">
              <a:lnSpc>
                <a:spcPct val="90000"/>
              </a:lnSpc>
              <a:spcBef>
                <a:spcPts val="600"/>
              </a:spcBef>
              <a:spcAft>
                <a:spcPts val="0"/>
              </a:spcAft>
              <a:buNone/>
            </a:pPr>
            <a:r>
              <a:t/>
            </a:r>
            <a:endParaRPr b="0" i="0" sz="1800" u="none" cap="none" strike="noStrike">
              <a:solidFill>
                <a:srgbClr val="000000"/>
              </a:solidFill>
              <a:latin typeface="Avenir"/>
              <a:ea typeface="Avenir"/>
              <a:cs typeface="Avenir"/>
              <a:sym typeface="Avenir"/>
            </a:endParaRPr>
          </a:p>
          <a:p>
            <a:pPr indent="0" lvl="0" marL="0" marR="0" rtl="0" algn="l">
              <a:lnSpc>
                <a:spcPct val="90000"/>
              </a:lnSpc>
              <a:spcBef>
                <a:spcPts val="600"/>
              </a:spcBef>
              <a:spcAft>
                <a:spcPts val="0"/>
              </a:spcAft>
              <a:buNone/>
            </a:pPr>
            <a:r>
              <a:rPr b="0" i="0" lang="en-US" sz="1800" u="none" cap="none" strike="noStrike">
                <a:solidFill>
                  <a:srgbClr val="000000"/>
                </a:solidFill>
                <a:latin typeface="Avenir"/>
                <a:ea typeface="Avenir"/>
                <a:cs typeface="Avenir"/>
                <a:sym typeface="Avenir"/>
              </a:rPr>
              <a:t>Sophisticated analytics and visualization tools can summarize large deliberation data as well as automatically generate personalized alerts that help users learn and contribute as effectively as possible. </a:t>
            </a:r>
            <a:endParaRPr b="0" i="0" sz="1800" u="none" cap="none" strike="noStrike">
              <a:solidFill>
                <a:srgbClr val="000000"/>
              </a:solidFill>
              <a:latin typeface="Calibri"/>
              <a:ea typeface="Calibri"/>
              <a:cs typeface="Calibri"/>
              <a:sym typeface="Calibri"/>
            </a:endParaRPr>
          </a:p>
          <a:p>
            <a:pPr indent="-114306" lvl="0" marL="457201" marR="0" rtl="0" algn="l">
              <a:lnSpc>
                <a:spcPct val="90000"/>
              </a:lnSpc>
              <a:spcBef>
                <a:spcPts val="600"/>
              </a:spcBef>
              <a:spcAft>
                <a:spcPts val="0"/>
              </a:spcAft>
              <a:buNone/>
            </a:pPr>
            <a:r>
              <a:t/>
            </a:r>
            <a:endParaRPr b="0" i="0" sz="1800" u="none" cap="none" strike="noStrike">
              <a:solidFill>
                <a:srgbClr val="000000"/>
              </a:solidFill>
              <a:latin typeface="Avenir"/>
              <a:ea typeface="Avenir"/>
              <a:cs typeface="Avenir"/>
              <a:sym typeface="Avenir"/>
            </a:endParaRPr>
          </a:p>
        </p:txBody>
      </p:sp>
      <p:pic>
        <p:nvPicPr>
          <p:cNvPr descr="Graphical user interface, application&#10;&#10;Description automatically generated" id="968" name="Google Shape;968;p234"/>
          <p:cNvPicPr preferRelativeResize="0"/>
          <p:nvPr/>
        </p:nvPicPr>
        <p:blipFill rotWithShape="1">
          <a:blip r:embed="rId3">
            <a:alphaModFix/>
          </a:blip>
          <a:srcRect b="0" l="0" r="0" t="0"/>
          <a:stretch/>
        </p:blipFill>
        <p:spPr>
          <a:xfrm>
            <a:off x="117123" y="1384557"/>
            <a:ext cx="8036036" cy="459658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235"/>
          <p:cNvSpPr txBox="1"/>
          <p:nvPr>
            <p:ph type="title"/>
          </p:nvPr>
        </p:nvSpPr>
        <p:spPr>
          <a:xfrm>
            <a:off x="1027044" y="2"/>
            <a:ext cx="109728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C00000"/>
              </a:buClr>
              <a:buSzPts val="4800"/>
              <a:buFont typeface="Calibri"/>
              <a:buNone/>
            </a:pPr>
            <a:r>
              <a:rPr lang="en-US" sz="4800"/>
              <a:t>A Common Data Model: simplified IBIS</a:t>
            </a:r>
            <a:endParaRPr/>
          </a:p>
        </p:txBody>
      </p:sp>
      <p:pic>
        <p:nvPicPr>
          <p:cNvPr id="975" name="Google Shape;975;p235"/>
          <p:cNvPicPr preferRelativeResize="0"/>
          <p:nvPr/>
        </p:nvPicPr>
        <p:blipFill rotWithShape="1">
          <a:blip r:embed="rId3">
            <a:alphaModFix/>
          </a:blip>
          <a:srcRect b="0" l="0" r="0" t="0"/>
          <a:stretch/>
        </p:blipFill>
        <p:spPr>
          <a:xfrm>
            <a:off x="1038997" y="1156253"/>
            <a:ext cx="5967179" cy="4482951"/>
          </a:xfrm>
          <a:prstGeom prst="rect">
            <a:avLst/>
          </a:prstGeom>
          <a:noFill/>
          <a:ln>
            <a:noFill/>
          </a:ln>
        </p:spPr>
      </p:pic>
      <p:sp>
        <p:nvSpPr>
          <p:cNvPr id="976" name="Google Shape;976;p235"/>
          <p:cNvSpPr txBox="1"/>
          <p:nvPr/>
        </p:nvSpPr>
        <p:spPr>
          <a:xfrm>
            <a:off x="7269756" y="1752600"/>
            <a:ext cx="4730088" cy="36004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533" u="none" cap="none" strike="noStrike">
                <a:solidFill>
                  <a:srgbClr val="404040"/>
                </a:solidFill>
                <a:latin typeface="Lato"/>
                <a:ea typeface="Lato"/>
                <a:cs typeface="Lato"/>
                <a:sym typeface="Lato"/>
              </a:rPr>
              <a:t>IBIS adds a simple semantic structure to the online conversation and has demonstrated to be usable by lay people in different public debates (Iandoli et al. 2009, Klein 2012).  </a:t>
            </a:r>
            <a:endParaRPr/>
          </a:p>
          <a:p>
            <a:pPr indent="0" lvl="0" marL="0" marR="0" rtl="0" algn="l">
              <a:lnSpc>
                <a:spcPct val="100000"/>
              </a:lnSpc>
              <a:spcBef>
                <a:spcPts val="0"/>
              </a:spcBef>
              <a:spcAft>
                <a:spcPts val="0"/>
              </a:spcAft>
              <a:buNone/>
            </a:pPr>
            <a:r>
              <a:t/>
            </a:r>
            <a:endParaRPr b="0" i="0" sz="2533" u="none" cap="none" strike="noStrike">
              <a:solidFill>
                <a:srgbClr val="404040"/>
              </a:solidFill>
              <a:latin typeface="Lato"/>
              <a:ea typeface="Lato"/>
              <a:cs typeface="Lato"/>
              <a:sym typeface="Lato"/>
            </a:endParaRPr>
          </a:p>
          <a:p>
            <a:pPr indent="0" lvl="0" marL="0" marR="0" rtl="0" algn="l">
              <a:lnSpc>
                <a:spcPct val="100000"/>
              </a:lnSpc>
              <a:spcBef>
                <a:spcPts val="0"/>
              </a:spcBef>
              <a:spcAft>
                <a:spcPts val="0"/>
              </a:spcAft>
              <a:buNone/>
            </a:pPr>
            <a:r>
              <a:t/>
            </a:r>
            <a:endParaRPr b="0" i="0" sz="2533" u="none" cap="none" strike="noStrike">
              <a:solidFill>
                <a:srgbClr val="404040"/>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243"/>
          <p:cNvSpPr txBox="1"/>
          <p:nvPr>
            <p:ph type="title"/>
          </p:nvPr>
        </p:nvSpPr>
        <p:spPr>
          <a:xfrm>
            <a:off x="4673601" y="1679747"/>
            <a:ext cx="5822343" cy="243968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accent1"/>
              </a:buClr>
              <a:buSzPct val="100000"/>
              <a:buFont typeface="Avenir"/>
              <a:buNone/>
            </a:pPr>
            <a:r>
              <a:rPr b="1" lang="en-US" sz="4200">
                <a:solidFill>
                  <a:schemeClr val="accent1"/>
                </a:solidFill>
                <a:latin typeface="Avenir"/>
                <a:ea typeface="Avenir"/>
                <a:cs typeface="Avenir"/>
                <a:sym typeface="Avenir"/>
              </a:rPr>
              <a:t>RESULTS FROM LAB EXPERIMENTS AND REAL LIFE APPLICATIONS SHOW…</a:t>
            </a:r>
            <a:endParaRPr/>
          </a:p>
        </p:txBody>
      </p:sp>
      <p:pic>
        <p:nvPicPr>
          <p:cNvPr descr="Bar chart" id="982" name="Google Shape;982;p243"/>
          <p:cNvPicPr preferRelativeResize="0"/>
          <p:nvPr/>
        </p:nvPicPr>
        <p:blipFill rotWithShape="1">
          <a:blip r:embed="rId3">
            <a:alphaModFix/>
          </a:blip>
          <a:srcRect b="0" l="0" r="0" t="0"/>
          <a:stretch/>
        </p:blipFill>
        <p:spPr>
          <a:xfrm>
            <a:off x="956396" y="1418908"/>
            <a:ext cx="2961361" cy="29613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982"/>
                                        </p:tgtEl>
                                        <p:attrNameLst>
                                          <p:attrName>style.visibility</p:attrName>
                                        </p:attrNameLst>
                                      </p:cBhvr>
                                      <p:to>
                                        <p:strVal val="visible"/>
                                      </p:to>
                                    </p:set>
                                    <p:animEffect filter="fade" transition="in">
                                      <p:cBhvr>
                                        <p:cTn dur="700"/>
                                        <p:tgtEl>
                                          <p:spTgt spid="982"/>
                                        </p:tgtEl>
                                      </p:cBhvr>
                                    </p:animEffect>
                                  </p:childTnLst>
                                </p:cTn>
                              </p:par>
                              <p:par>
                                <p:cTn fill="hold" nodeType="withEffect" presetClass="entr" presetID="10" presetSubtype="0">
                                  <p:stCondLst>
                                    <p:cond delay="1000"/>
                                  </p:stCondLst>
                                  <p:childTnLst>
                                    <p:set>
                                      <p:cBhvr>
                                        <p:cTn dur="1" fill="hold">
                                          <p:stCondLst>
                                            <p:cond delay="0"/>
                                          </p:stCondLst>
                                        </p:cTn>
                                        <p:tgtEl>
                                          <p:spTgt spid="981"/>
                                        </p:tgtEl>
                                        <p:attrNameLst>
                                          <p:attrName>style.visibility</p:attrName>
                                        </p:attrNameLst>
                                      </p:cBhvr>
                                      <p:to>
                                        <p:strVal val="visible"/>
                                      </p:to>
                                    </p:set>
                                    <p:animEffect filter="fade" transition="in">
                                      <p:cBhvr>
                                        <p:cTn dur="400"/>
                                        <p:tgtEl>
                                          <p:spTgt spid="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244"/>
          <p:cNvSpPr txBox="1"/>
          <p:nvPr>
            <p:ph type="title"/>
          </p:nvPr>
        </p:nvSpPr>
        <p:spPr>
          <a:xfrm>
            <a:off x="4419600" y="787401"/>
            <a:ext cx="7670800" cy="132556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accent1"/>
              </a:buClr>
              <a:buSzPct val="100000"/>
              <a:buFont typeface="Avenir"/>
              <a:buNone/>
            </a:pPr>
            <a:r>
              <a:rPr lang="en-US" sz="4000">
                <a:solidFill>
                  <a:schemeClr val="accent1"/>
                </a:solidFill>
                <a:latin typeface="Avenir"/>
                <a:ea typeface="Avenir"/>
                <a:cs typeface="Avenir"/>
                <a:sym typeface="Avenir"/>
              </a:rPr>
              <a:t>Argumentation structuring does NOT reduce engagement </a:t>
            </a:r>
            <a:endParaRPr/>
          </a:p>
        </p:txBody>
      </p:sp>
      <p:pic>
        <p:nvPicPr>
          <p:cNvPr descr="Graphical user interface, application&#10;&#10;Description automatically generated" id="989" name="Google Shape;989;p244"/>
          <p:cNvPicPr preferRelativeResize="0"/>
          <p:nvPr/>
        </p:nvPicPr>
        <p:blipFill rotWithShape="1">
          <a:blip r:embed="rId3">
            <a:alphaModFix/>
          </a:blip>
          <a:srcRect b="0" l="0" r="0" t="0"/>
          <a:stretch/>
        </p:blipFill>
        <p:spPr>
          <a:xfrm>
            <a:off x="770397" y="584200"/>
            <a:ext cx="2936400" cy="4624252"/>
          </a:xfrm>
          <a:prstGeom prst="rect">
            <a:avLst/>
          </a:prstGeom>
          <a:noFill/>
          <a:ln>
            <a:noFill/>
          </a:ln>
        </p:spPr>
      </p:pic>
      <p:grpSp>
        <p:nvGrpSpPr>
          <p:cNvPr id="990" name="Google Shape;990;p244"/>
          <p:cNvGrpSpPr/>
          <p:nvPr/>
        </p:nvGrpSpPr>
        <p:grpSpPr>
          <a:xfrm>
            <a:off x="4876800" y="3008901"/>
            <a:ext cx="5470193" cy="1736136"/>
            <a:chOff x="667" y="913511"/>
            <a:chExt cx="5470193" cy="1736136"/>
          </a:xfrm>
        </p:grpSpPr>
        <p:sp>
          <p:nvSpPr>
            <p:cNvPr id="991" name="Google Shape;991;p244"/>
            <p:cNvSpPr/>
            <p:nvPr/>
          </p:nvSpPr>
          <p:spPr>
            <a:xfrm>
              <a:off x="667" y="913511"/>
              <a:ext cx="2344368" cy="1488674"/>
            </a:xfrm>
            <a:prstGeom prst="roundRect">
              <a:avLst>
                <a:gd fmla="val 10000" name="adj"/>
              </a:avLst>
            </a:prstGeom>
            <a:gradFill>
              <a:gsLst>
                <a:gs pos="0">
                  <a:srgbClr val="7053E9"/>
                </a:gs>
                <a:gs pos="50000">
                  <a:srgbClr val="5824EF"/>
                </a:gs>
                <a:gs pos="100000">
                  <a:srgbClr val="4816DC"/>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2" name="Google Shape;992;p244"/>
            <p:cNvSpPr/>
            <p:nvPr/>
          </p:nvSpPr>
          <p:spPr>
            <a:xfrm>
              <a:off x="261153" y="1160973"/>
              <a:ext cx="2344368" cy="1488674"/>
            </a:xfrm>
            <a:prstGeom prst="roundRect">
              <a:avLst>
                <a:gd fmla="val 10000" name="adj"/>
              </a:avLst>
            </a:prstGeom>
            <a:solidFill>
              <a:schemeClr val="lt1">
                <a:alpha val="89411"/>
              </a:schemeClr>
            </a:solidFill>
            <a:ln cap="flat" cmpd="sng" w="9525">
              <a:solidFill>
                <a:srgbClr val="5D2F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3" name="Google Shape;993;p244"/>
            <p:cNvSpPr txBox="1"/>
            <p:nvPr/>
          </p:nvSpPr>
          <p:spPr>
            <a:xfrm>
              <a:off x="304755" y="1204575"/>
              <a:ext cx="2257164" cy="140147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latin typeface="Avenir"/>
                  <a:ea typeface="Avenir"/>
                  <a:cs typeface="Avenir"/>
                  <a:sym typeface="Avenir"/>
                </a:rPr>
                <a:t>Argumentative </a:t>
              </a:r>
              <a:r>
                <a:rPr b="0" i="0" lang="en-US" sz="1600" u="none" cap="none" strike="noStrike">
                  <a:solidFill>
                    <a:srgbClr val="000000"/>
                  </a:solidFill>
                  <a:latin typeface="Avenir"/>
                  <a:ea typeface="Avenir"/>
                  <a:cs typeface="Avenir"/>
                  <a:sym typeface="Avenir"/>
                </a:rPr>
                <a:t>interface </a:t>
              </a:r>
              <a:r>
                <a:rPr lang="en-US" sz="1600">
                  <a:latin typeface="Avenir"/>
                  <a:ea typeface="Avenir"/>
                  <a:cs typeface="Avenir"/>
                  <a:sym typeface="Avenir"/>
                </a:rPr>
                <a:t>can be</a:t>
              </a:r>
              <a:r>
                <a:rPr b="0" i="0" lang="en-US" sz="1600" u="none" cap="none" strike="noStrike">
                  <a:solidFill>
                    <a:srgbClr val="000000"/>
                  </a:solidFill>
                  <a:latin typeface="Avenir"/>
                  <a:ea typeface="Avenir"/>
                  <a:cs typeface="Avenir"/>
                  <a:sym typeface="Avenir"/>
                </a:rPr>
                <a:t> equally usable and engaging as normal unthreaded discussions interfaces.</a:t>
              </a:r>
              <a:endParaRPr b="0" i="0" sz="1600" u="none" cap="none" strike="noStrike">
                <a:solidFill>
                  <a:srgbClr val="000000"/>
                </a:solidFill>
                <a:latin typeface="Avenir"/>
                <a:ea typeface="Avenir"/>
                <a:cs typeface="Avenir"/>
                <a:sym typeface="Avenir"/>
              </a:endParaRPr>
            </a:p>
          </p:txBody>
        </p:sp>
        <p:sp>
          <p:nvSpPr>
            <p:cNvPr id="994" name="Google Shape;994;p244"/>
            <p:cNvSpPr/>
            <p:nvPr/>
          </p:nvSpPr>
          <p:spPr>
            <a:xfrm>
              <a:off x="2866007" y="913511"/>
              <a:ext cx="2344368" cy="1488674"/>
            </a:xfrm>
            <a:prstGeom prst="roundRect">
              <a:avLst>
                <a:gd fmla="val 10000" name="adj"/>
              </a:avLst>
            </a:prstGeom>
            <a:gradFill>
              <a:gsLst>
                <a:gs pos="0">
                  <a:srgbClr val="7053E9"/>
                </a:gs>
                <a:gs pos="50000">
                  <a:srgbClr val="5824EF"/>
                </a:gs>
                <a:gs pos="100000">
                  <a:srgbClr val="4816DC"/>
                </a:gs>
              </a:gsLst>
              <a:lin ang="5400000" scaled="0"/>
            </a:gradFill>
            <a:ln>
              <a:noFill/>
            </a:ln>
            <a:effectLst>
              <a:outerShdw blurRad="57150" rotWithShape="0" algn="ctr" dir="5400000" dist="19050">
                <a:srgbClr val="000000">
                  <a:alpha val="6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5" name="Google Shape;995;p244"/>
            <p:cNvSpPr/>
            <p:nvPr/>
          </p:nvSpPr>
          <p:spPr>
            <a:xfrm>
              <a:off x="3126492" y="1160973"/>
              <a:ext cx="2344368" cy="1488674"/>
            </a:xfrm>
            <a:prstGeom prst="roundRect">
              <a:avLst>
                <a:gd fmla="val 10000" name="adj"/>
              </a:avLst>
            </a:prstGeom>
            <a:solidFill>
              <a:schemeClr val="lt1">
                <a:alpha val="89411"/>
              </a:schemeClr>
            </a:solidFill>
            <a:ln cap="flat" cmpd="sng" w="9525">
              <a:solidFill>
                <a:srgbClr val="5D2F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996" name="Google Shape;996;p244"/>
            <p:cNvSpPr txBox="1"/>
            <p:nvPr/>
          </p:nvSpPr>
          <p:spPr>
            <a:xfrm>
              <a:off x="3170094" y="1204575"/>
              <a:ext cx="2257164" cy="140147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dk1"/>
                  </a:solidFill>
                  <a:latin typeface="Avenir"/>
                  <a:ea typeface="Avenir"/>
                  <a:cs typeface="Avenir"/>
                  <a:sym typeface="Avenir"/>
                </a:rPr>
                <a:t>Argumentative interface can be</a:t>
              </a:r>
              <a:r>
                <a:rPr b="1" i="0" lang="en-US" sz="1600" u="none" cap="none" strike="noStrike">
                  <a:solidFill>
                    <a:srgbClr val="000000"/>
                  </a:solidFill>
                  <a:latin typeface="Avenir"/>
                  <a:ea typeface="Avenir"/>
                  <a:cs typeface="Avenir"/>
                  <a:sym typeface="Avenir"/>
                </a:rPr>
                <a:t> as accessible as common </a:t>
              </a:r>
              <a:br>
                <a:rPr b="1" i="0" lang="en-US" sz="1600" u="none" cap="none" strike="noStrike">
                  <a:solidFill>
                    <a:srgbClr val="000000"/>
                  </a:solidFill>
                  <a:latin typeface="Avenir"/>
                  <a:ea typeface="Avenir"/>
                  <a:cs typeface="Avenir"/>
                  <a:sym typeface="Avenir"/>
                </a:rPr>
              </a:br>
              <a:r>
                <a:rPr b="1" i="0" lang="en-US" sz="1600" u="none" cap="none" strike="noStrike">
                  <a:solidFill>
                    <a:srgbClr val="000000"/>
                  </a:solidFill>
                  <a:latin typeface="Avenir"/>
                  <a:ea typeface="Avenir"/>
                  <a:cs typeface="Avenir"/>
                  <a:sym typeface="Avenir"/>
                </a:rPr>
                <a:t>Social Media and </a:t>
              </a:r>
              <a:r>
                <a:rPr b="1" lang="en-US" sz="1600">
                  <a:latin typeface="Avenir"/>
                  <a:ea typeface="Avenir"/>
                  <a:cs typeface="Avenir"/>
                  <a:sym typeface="Avenir"/>
                </a:rPr>
                <a:t>do</a:t>
              </a:r>
              <a:r>
                <a:rPr b="1" i="0" lang="en-US" sz="1600" u="none" cap="none" strike="noStrike">
                  <a:solidFill>
                    <a:srgbClr val="000000"/>
                  </a:solidFill>
                  <a:latin typeface="Avenir"/>
                  <a:ea typeface="Avenir"/>
                  <a:cs typeface="Avenir"/>
                  <a:sym typeface="Avenir"/>
                </a:rPr>
                <a:t> not require any training</a:t>
              </a:r>
              <a:endParaRPr b="0" i="0" sz="1600" u="none" cap="none" strike="noStrike">
                <a:solidFill>
                  <a:srgbClr val="000000"/>
                </a:solidFill>
                <a:latin typeface="Avenir"/>
                <a:ea typeface="Avenir"/>
                <a:cs typeface="Avenir"/>
                <a:sym typeface="Aveni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245"/>
          <p:cNvSpPr txBox="1"/>
          <p:nvPr>
            <p:ph type="title"/>
          </p:nvPr>
        </p:nvSpPr>
        <p:spPr>
          <a:xfrm>
            <a:off x="1047280" y="759806"/>
            <a:ext cx="10306520" cy="1325563"/>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0000"/>
              </a:lnSpc>
              <a:spcBef>
                <a:spcPts val="0"/>
              </a:spcBef>
              <a:spcAft>
                <a:spcPts val="0"/>
              </a:spcAft>
              <a:buClr>
                <a:schemeClr val="accent1"/>
              </a:buClr>
              <a:buSzPct val="100000"/>
              <a:buFont typeface="Calibri"/>
              <a:buNone/>
            </a:pPr>
            <a:r>
              <a:rPr lang="en-US" sz="3700">
                <a:solidFill>
                  <a:schemeClr val="accent1"/>
                </a:solidFill>
              </a:rPr>
              <a:t>Argumentation structuring IMPROVES group cohesion and REDUCES conversational silos</a:t>
            </a:r>
            <a:endParaRPr/>
          </a:p>
        </p:txBody>
      </p:sp>
      <p:sp>
        <p:nvSpPr>
          <p:cNvPr id="1003" name="Google Shape;1003;p245"/>
          <p:cNvSpPr txBox="1"/>
          <p:nvPr>
            <p:ph idx="1" type="body"/>
          </p:nvPr>
        </p:nvSpPr>
        <p:spPr>
          <a:xfrm>
            <a:off x="863600" y="2492483"/>
            <a:ext cx="4053545" cy="356315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800"/>
              <a:buNone/>
            </a:pPr>
            <a:r>
              <a:rPr lang="en-US"/>
              <a:t>This means that </a:t>
            </a:r>
            <a:r>
              <a:rPr b="1" lang="en-US"/>
              <a:t>argumentation structuring has a positive impact on the reduction of platform islands of discussion and brings the group to discuss more cohesively</a:t>
            </a:r>
            <a:endParaRPr/>
          </a:p>
        </p:txBody>
      </p:sp>
      <p:pic>
        <p:nvPicPr>
          <p:cNvPr descr="A picture containing cosmetic&#10;&#10;Description automatically generated" id="1004" name="Google Shape;1004;p245"/>
          <p:cNvPicPr preferRelativeResize="0"/>
          <p:nvPr/>
        </p:nvPicPr>
        <p:blipFill rotWithShape="1">
          <a:blip r:embed="rId3">
            <a:alphaModFix/>
          </a:blip>
          <a:srcRect b="0" l="0" r="0" t="0"/>
          <a:stretch/>
        </p:blipFill>
        <p:spPr>
          <a:xfrm rot="10800000">
            <a:off x="6098892" y="3147918"/>
            <a:ext cx="4802404" cy="2252290"/>
          </a:xfrm>
          <a:prstGeom prst="rect">
            <a:avLst/>
          </a:prstGeom>
          <a:noFill/>
          <a:ln>
            <a:noFill/>
          </a:ln>
        </p:spPr>
      </p:pic>
      <p:sp>
        <p:nvSpPr>
          <p:cNvPr id="1005" name="Google Shape;1005;p245"/>
          <p:cNvSpPr/>
          <p:nvPr/>
        </p:nvSpPr>
        <p:spPr>
          <a:xfrm>
            <a:off x="8175280" y="3610394"/>
            <a:ext cx="325925" cy="219222"/>
          </a:xfrm>
          <a:prstGeom prst="stripedRightArrow">
            <a:avLst>
              <a:gd fmla="val 50000" name="adj1"/>
              <a:gd fmla="val 50000" name="adj2"/>
            </a:avLst>
          </a:prstGeom>
          <a:solidFill>
            <a:schemeClr val="accent1"/>
          </a:solidFill>
          <a:ln cap="flat" cmpd="sng" w="12700">
            <a:solidFill>
              <a:srgbClr val="4523A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246"/>
          <p:cNvSpPr txBox="1"/>
          <p:nvPr>
            <p:ph type="title"/>
          </p:nvPr>
        </p:nvSpPr>
        <p:spPr>
          <a:xfrm>
            <a:off x="228049" y="330200"/>
            <a:ext cx="4008583" cy="597441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70C0"/>
              </a:buClr>
              <a:buSzPts val="4000"/>
              <a:buFont typeface="Calibri"/>
              <a:buNone/>
            </a:pPr>
            <a:r>
              <a:rPr lang="en-US" sz="4000">
                <a:solidFill>
                  <a:srgbClr val="0070C0"/>
                </a:solidFill>
              </a:rPr>
              <a:t>Reflections Enhancements produce better social interaction than appreciative only feedback </a:t>
            </a:r>
            <a:endParaRPr sz="4000">
              <a:solidFill>
                <a:srgbClr val="0070C0"/>
              </a:solidFill>
            </a:endParaRPr>
          </a:p>
        </p:txBody>
      </p:sp>
      <p:sp>
        <p:nvSpPr>
          <p:cNvPr id="1012" name="Google Shape;1012;p246"/>
          <p:cNvSpPr txBox="1"/>
          <p:nvPr>
            <p:ph idx="1" type="body"/>
          </p:nvPr>
        </p:nvSpPr>
        <p:spPr>
          <a:xfrm>
            <a:off x="3962400" y="413053"/>
            <a:ext cx="7614642" cy="885555"/>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Clr>
                <a:srgbClr val="0070C0"/>
              </a:buClr>
              <a:buSzPts val="1800"/>
              <a:buNone/>
            </a:pPr>
            <a:r>
              <a:rPr b="1" lang="en-US" sz="1800">
                <a:solidFill>
                  <a:srgbClr val="0070C0"/>
                </a:solidFill>
              </a:rPr>
              <a:t>Reflection Enhancements </a:t>
            </a:r>
            <a:r>
              <a:rPr lang="en-US" sz="1800">
                <a:solidFill>
                  <a:srgbClr val="0070C0"/>
                </a:solidFill>
              </a:rPr>
              <a:t>produce a better social interaction coverage, more reciprocity (everyone speaks to everyone), and produce better connected social networks compared to appreciative only feedback solutions.</a:t>
            </a:r>
            <a:endParaRPr/>
          </a:p>
        </p:txBody>
      </p:sp>
      <p:pic>
        <p:nvPicPr>
          <p:cNvPr id="1013" name="Google Shape;1013;p246"/>
          <p:cNvPicPr preferRelativeResize="0"/>
          <p:nvPr/>
        </p:nvPicPr>
        <p:blipFill rotWithShape="1">
          <a:blip r:embed="rId3">
            <a:alphaModFix/>
          </a:blip>
          <a:srcRect b="0" l="0" r="0" t="0"/>
          <a:stretch/>
        </p:blipFill>
        <p:spPr>
          <a:xfrm>
            <a:off x="8591712" y="1890485"/>
            <a:ext cx="3632200" cy="3683000"/>
          </a:xfrm>
          <a:prstGeom prst="rect">
            <a:avLst/>
          </a:prstGeom>
          <a:noFill/>
          <a:ln>
            <a:noFill/>
          </a:ln>
        </p:spPr>
      </p:pic>
      <p:pic>
        <p:nvPicPr>
          <p:cNvPr descr="Graphical user interface, application&#10;&#10;Description automatically generated" id="1014" name="Google Shape;1014;p246"/>
          <p:cNvPicPr preferRelativeResize="0"/>
          <p:nvPr/>
        </p:nvPicPr>
        <p:blipFill rotWithShape="1">
          <a:blip r:embed="rId4">
            <a:alphaModFix/>
          </a:blip>
          <a:srcRect b="0" l="0" r="0" t="0"/>
          <a:stretch/>
        </p:blipFill>
        <p:spPr>
          <a:xfrm>
            <a:off x="6309764" y="1438304"/>
            <a:ext cx="2452444" cy="1159080"/>
          </a:xfrm>
          <a:prstGeom prst="rect">
            <a:avLst/>
          </a:prstGeom>
          <a:noFill/>
          <a:ln>
            <a:noFill/>
          </a:ln>
        </p:spPr>
      </p:pic>
      <p:pic>
        <p:nvPicPr>
          <p:cNvPr descr="Diagram&#10;&#10;Description automatically generated" id="1015" name="Google Shape;1015;p246"/>
          <p:cNvPicPr preferRelativeResize="0"/>
          <p:nvPr/>
        </p:nvPicPr>
        <p:blipFill rotWithShape="1">
          <a:blip r:embed="rId5">
            <a:alphaModFix/>
          </a:blip>
          <a:srcRect b="0" l="0" r="0" t="0"/>
          <a:stretch/>
        </p:blipFill>
        <p:spPr>
          <a:xfrm>
            <a:off x="6457959" y="3697922"/>
            <a:ext cx="1901718" cy="1201521"/>
          </a:xfrm>
          <a:prstGeom prst="rect">
            <a:avLst/>
          </a:prstGeom>
          <a:noFill/>
          <a:ln>
            <a:noFill/>
          </a:ln>
        </p:spPr>
      </p:pic>
      <p:pic>
        <p:nvPicPr>
          <p:cNvPr descr="Graphical user interface&#10;&#10;Description automatically generated with medium confidence" id="1016" name="Google Shape;1016;p246"/>
          <p:cNvPicPr preferRelativeResize="0"/>
          <p:nvPr/>
        </p:nvPicPr>
        <p:blipFill rotWithShape="1">
          <a:blip r:embed="rId6">
            <a:alphaModFix/>
          </a:blip>
          <a:srcRect b="0" l="0" r="0" t="0"/>
          <a:stretch/>
        </p:blipFill>
        <p:spPr>
          <a:xfrm>
            <a:off x="4315488" y="2781300"/>
            <a:ext cx="2374900" cy="431800"/>
          </a:xfrm>
          <a:prstGeom prst="rect">
            <a:avLst/>
          </a:prstGeom>
          <a:noFill/>
          <a:ln>
            <a:noFill/>
          </a:ln>
        </p:spPr>
      </p:pic>
      <p:cxnSp>
        <p:nvCxnSpPr>
          <p:cNvPr id="1017" name="Google Shape;1017;p246"/>
          <p:cNvCxnSpPr/>
          <p:nvPr/>
        </p:nvCxnSpPr>
        <p:spPr>
          <a:xfrm flipH="1" rot="10800000">
            <a:off x="9533300" y="2362954"/>
            <a:ext cx="235390" cy="335750"/>
          </a:xfrm>
          <a:prstGeom prst="straightConnector1">
            <a:avLst/>
          </a:prstGeom>
          <a:noFill/>
          <a:ln cap="flat" cmpd="sng" w="9525">
            <a:solidFill>
              <a:srgbClr val="4A7DBA"/>
            </a:solidFill>
            <a:prstDash val="solid"/>
            <a:round/>
            <a:headEnd len="sm" w="sm" type="none"/>
            <a:tailEnd len="med" w="med" type="triangle"/>
          </a:ln>
        </p:spPr>
      </p:cxnSp>
      <p:cxnSp>
        <p:nvCxnSpPr>
          <p:cNvPr id="1018" name="Google Shape;1018;p246"/>
          <p:cNvCxnSpPr>
            <a:endCxn id="1014" idx="1"/>
          </p:cNvCxnSpPr>
          <p:nvPr/>
        </p:nvCxnSpPr>
        <p:spPr>
          <a:xfrm flipH="1" rot="10800000">
            <a:off x="4820264" y="2017844"/>
            <a:ext cx="1489500" cy="903300"/>
          </a:xfrm>
          <a:prstGeom prst="straightConnector1">
            <a:avLst/>
          </a:prstGeom>
          <a:noFill/>
          <a:ln cap="flat" cmpd="sng" w="9525">
            <a:solidFill>
              <a:srgbClr val="4A7DBA"/>
            </a:solidFill>
            <a:prstDash val="solid"/>
            <a:round/>
            <a:headEnd len="sm" w="sm" type="none"/>
            <a:tailEnd len="med" w="med" type="triangle"/>
          </a:ln>
        </p:spPr>
      </p:cxnSp>
      <p:pic>
        <p:nvPicPr>
          <p:cNvPr descr="Graphical user interface&#10;&#10;Description automatically generated with medium confidence" id="1019" name="Google Shape;1019;p246"/>
          <p:cNvPicPr preferRelativeResize="0"/>
          <p:nvPr/>
        </p:nvPicPr>
        <p:blipFill rotWithShape="1">
          <a:blip r:embed="rId6">
            <a:alphaModFix/>
          </a:blip>
          <a:srcRect b="0" l="0" r="20117" t="-6047"/>
          <a:stretch/>
        </p:blipFill>
        <p:spPr>
          <a:xfrm>
            <a:off x="1283772" y="1114497"/>
            <a:ext cx="1897134" cy="457915"/>
          </a:xfrm>
          <a:prstGeom prst="rect">
            <a:avLst/>
          </a:prstGeom>
          <a:noFill/>
          <a:ln>
            <a:noFill/>
          </a:ln>
        </p:spPr>
      </p:pic>
      <p:pic>
        <p:nvPicPr>
          <p:cNvPr id="1020" name="Google Shape;1020;p246"/>
          <p:cNvPicPr preferRelativeResize="0"/>
          <p:nvPr/>
        </p:nvPicPr>
        <p:blipFill rotWithShape="1">
          <a:blip r:embed="rId7">
            <a:alphaModFix/>
          </a:blip>
          <a:srcRect b="0" l="0" r="0" t="0"/>
          <a:stretch/>
        </p:blipFill>
        <p:spPr>
          <a:xfrm>
            <a:off x="1769239" y="5105400"/>
            <a:ext cx="926203" cy="384462"/>
          </a:xfrm>
          <a:prstGeom prst="rect">
            <a:avLst/>
          </a:prstGeom>
          <a:noFill/>
          <a:ln>
            <a:noFill/>
          </a:ln>
        </p:spPr>
      </p:pic>
      <p:cxnSp>
        <p:nvCxnSpPr>
          <p:cNvPr id="1021" name="Google Shape;1021;p246"/>
          <p:cNvCxnSpPr>
            <a:endCxn id="1015" idx="1"/>
          </p:cNvCxnSpPr>
          <p:nvPr/>
        </p:nvCxnSpPr>
        <p:spPr>
          <a:xfrm>
            <a:off x="5755359" y="3129582"/>
            <a:ext cx="702600" cy="1169100"/>
          </a:xfrm>
          <a:prstGeom prst="straightConnector1">
            <a:avLst/>
          </a:prstGeom>
          <a:noFill/>
          <a:ln cap="flat" cmpd="sng" w="9525">
            <a:solidFill>
              <a:srgbClr val="4A7DBA"/>
            </a:solidFill>
            <a:prstDash val="solid"/>
            <a:round/>
            <a:headEnd len="sm" w="sm"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descr="A screenshot of a computer&#10;&#10;Description automatically generated with medium confidence" id="1027" name="Google Shape;1027;p247"/>
          <p:cNvPicPr preferRelativeResize="0"/>
          <p:nvPr>
            <p:ph idx="1" type="body"/>
          </p:nvPr>
        </p:nvPicPr>
        <p:blipFill rotWithShape="1">
          <a:blip r:embed="rId3">
            <a:alphaModFix/>
          </a:blip>
          <a:srcRect b="0" l="0" r="0" t="0"/>
          <a:stretch/>
        </p:blipFill>
        <p:spPr>
          <a:xfrm>
            <a:off x="1727201" y="1701801"/>
            <a:ext cx="2921795" cy="4129747"/>
          </a:xfrm>
          <a:prstGeom prst="rect">
            <a:avLst/>
          </a:prstGeom>
          <a:noFill/>
          <a:ln>
            <a:noFill/>
          </a:ln>
        </p:spPr>
      </p:pic>
      <p:sp>
        <p:nvSpPr>
          <p:cNvPr id="1028" name="Google Shape;1028;p247"/>
          <p:cNvSpPr txBox="1"/>
          <p:nvPr/>
        </p:nvSpPr>
        <p:spPr>
          <a:xfrm>
            <a:off x="5283200" y="1925133"/>
            <a:ext cx="5471529" cy="3563159"/>
          </a:xfrm>
          <a:prstGeom prst="rect">
            <a:avLst/>
          </a:prstGeom>
          <a:noFill/>
          <a:ln>
            <a:noFill/>
          </a:ln>
        </p:spPr>
        <p:txBody>
          <a:bodyPr anchorCtr="0" anchor="t" bIns="45700" lIns="91425" spcFirstLastPara="1" rIns="91425" wrap="square" tIns="45700">
            <a:normAutofit/>
          </a:bodyPr>
          <a:lstStyle/>
          <a:p>
            <a:pPr indent="152408" lvl="0" marL="0" marR="0" rtl="0" algn="l">
              <a:lnSpc>
                <a:spcPct val="90000"/>
              </a:lnSpc>
              <a:spcBef>
                <a:spcPts val="0"/>
              </a:spcBef>
              <a:spcAft>
                <a:spcPts val="0"/>
              </a:spcAft>
              <a:buNone/>
            </a:pPr>
            <a:r>
              <a:t/>
            </a:r>
            <a:endParaRPr b="0" i="0" sz="2400" u="none" cap="none" strike="noStrike">
              <a:solidFill>
                <a:srgbClr val="000000"/>
              </a:solidFill>
              <a:latin typeface="Avenir"/>
              <a:ea typeface="Avenir"/>
              <a:cs typeface="Avenir"/>
              <a:sym typeface="Avenir"/>
            </a:endParaRPr>
          </a:p>
          <a:p>
            <a:pPr indent="0" lvl="0" marL="0" marR="0" rtl="0" algn="l">
              <a:lnSpc>
                <a:spcPct val="90000"/>
              </a:lnSpc>
              <a:spcBef>
                <a:spcPts val="600"/>
              </a:spcBef>
              <a:spcAft>
                <a:spcPts val="0"/>
              </a:spcAft>
              <a:buNone/>
            </a:pPr>
            <a:r>
              <a:rPr b="0" i="0" lang="en-US" sz="2400" u="none" cap="none" strike="noStrike">
                <a:solidFill>
                  <a:srgbClr val="000000"/>
                </a:solidFill>
                <a:latin typeface="Avenir"/>
                <a:ea typeface="Avenir"/>
                <a:cs typeface="Avenir"/>
                <a:sym typeface="Avenir"/>
              </a:rPr>
              <a:t>Anastasiou, L. and De Liddo, A., 2021, May. Making Sense of Online Discussions: Can Automated Reports help?. In </a:t>
            </a:r>
            <a:r>
              <a:rPr b="0" i="1" lang="en-US" sz="2400" u="none" cap="none" strike="noStrike">
                <a:solidFill>
                  <a:srgbClr val="000000"/>
                </a:solidFill>
                <a:latin typeface="Avenir"/>
                <a:ea typeface="Avenir"/>
                <a:cs typeface="Avenir"/>
                <a:sym typeface="Avenir"/>
              </a:rPr>
              <a:t>Extended Abstracts of the 2021 CHI Conference on Human Factors in Computing Systems</a:t>
            </a:r>
            <a:r>
              <a:rPr b="0" i="0" lang="en-US" sz="2400" u="none" cap="none" strike="noStrike">
                <a:solidFill>
                  <a:srgbClr val="000000"/>
                </a:solidFill>
                <a:latin typeface="Avenir"/>
                <a:ea typeface="Avenir"/>
                <a:cs typeface="Avenir"/>
                <a:sym typeface="Avenir"/>
              </a:rPr>
              <a:t> (pp. 1-7)</a:t>
            </a:r>
            <a:endParaRPr b="0" i="0" sz="1800" u="none" cap="none" strike="noStrike">
              <a:solidFill>
                <a:srgbClr val="000000"/>
              </a:solidFill>
              <a:latin typeface="Calibri"/>
              <a:ea typeface="Calibri"/>
              <a:cs typeface="Calibri"/>
              <a:sym typeface="Calibri"/>
            </a:endParaRPr>
          </a:p>
        </p:txBody>
      </p:sp>
      <p:sp>
        <p:nvSpPr>
          <p:cNvPr id="1029" name="Google Shape;1029;p247"/>
          <p:cNvSpPr txBox="1"/>
          <p:nvPr/>
        </p:nvSpPr>
        <p:spPr>
          <a:xfrm>
            <a:off x="1727201" y="330200"/>
            <a:ext cx="10104423" cy="16003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4000" u="none" cap="none" strike="noStrike">
                <a:solidFill>
                  <a:srgbClr val="4F81BD"/>
                </a:solidFill>
                <a:latin typeface="Avenir"/>
                <a:ea typeface="Avenir"/>
                <a:cs typeface="Avenir"/>
                <a:sym typeface="Avenir"/>
              </a:rPr>
              <a:t>Automated Reporting improves understanding of the discussion</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00" u="none" cap="none" strike="noStrike">
              <a:solidFill>
                <a:srgbClr val="4F81BD"/>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241"/>
          <p:cNvSpPr txBox="1"/>
          <p:nvPr/>
        </p:nvSpPr>
        <p:spPr>
          <a:xfrm>
            <a:off x="508000" y="0"/>
            <a:ext cx="11496261" cy="55084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933" u="none" cap="none" strike="noStrike">
                <a:solidFill>
                  <a:srgbClr val="B31212"/>
                </a:solidFill>
                <a:latin typeface="Lato"/>
                <a:ea typeface="Lato"/>
                <a:cs typeface="Lato"/>
                <a:sym typeface="Lato"/>
              </a:rPr>
              <a:t>Advantages of Argumentation-based Deliberation Systems</a:t>
            </a:r>
            <a:endParaRPr b="1" i="0" sz="2933" u="none" cap="none" strike="noStrike">
              <a:solidFill>
                <a:srgbClr val="B31212"/>
              </a:solidFill>
              <a:latin typeface="Lato"/>
              <a:ea typeface="Lato"/>
              <a:cs typeface="Lato"/>
              <a:sym typeface="Lato"/>
            </a:endParaRPr>
          </a:p>
          <a:p>
            <a:pPr indent="0" lvl="0" marL="0" marR="0" rtl="0" algn="l">
              <a:lnSpc>
                <a:spcPct val="100000"/>
              </a:lnSpc>
              <a:spcBef>
                <a:spcPts val="0"/>
              </a:spcBef>
              <a:spcAft>
                <a:spcPts val="0"/>
              </a:spcAft>
              <a:buNone/>
            </a:pPr>
            <a:r>
              <a:t/>
            </a:r>
            <a:endParaRPr b="0" i="0" sz="2933" u="none" cap="none" strike="noStrike">
              <a:solidFill>
                <a:srgbClr val="000000"/>
              </a:solidFill>
              <a:latin typeface="Calibri"/>
              <a:ea typeface="Calibri"/>
              <a:cs typeface="Calibri"/>
              <a:sym typeface="Calibri"/>
            </a:endParaRPr>
          </a:p>
          <a:p>
            <a:pPr indent="-457212" lvl="0" marL="457212" marR="0" rtl="0" algn="l">
              <a:lnSpc>
                <a:spcPct val="100000"/>
              </a:lnSpc>
              <a:spcBef>
                <a:spcPts val="0"/>
              </a:spcBef>
              <a:spcAft>
                <a:spcPts val="0"/>
              </a:spcAft>
              <a:buClr>
                <a:srgbClr val="000000"/>
              </a:buClr>
              <a:buSzPts val="2933"/>
              <a:buFont typeface="Noto Sans Symbols"/>
              <a:buChar char="✔"/>
            </a:pPr>
            <a:r>
              <a:rPr b="0" i="0" lang="en-US" sz="2933" u="none" cap="none" strike="noStrike">
                <a:solidFill>
                  <a:srgbClr val="000000"/>
                </a:solidFill>
                <a:latin typeface="Lato"/>
                <a:ea typeface="Lato"/>
                <a:cs typeface="Lato"/>
                <a:sym typeface="Lato"/>
              </a:rPr>
              <a:t>help communities be much more systematic and complete in their deliberations about complex and contentious topics (Iandoli et al 2010), </a:t>
            </a:r>
            <a:endParaRPr/>
          </a:p>
          <a:p>
            <a:pPr indent="-457212" lvl="0" marL="457212" marR="0" rtl="0" algn="l">
              <a:lnSpc>
                <a:spcPct val="100000"/>
              </a:lnSpc>
              <a:spcBef>
                <a:spcPts val="0"/>
              </a:spcBef>
              <a:spcAft>
                <a:spcPts val="0"/>
              </a:spcAft>
              <a:buClr>
                <a:srgbClr val="000000"/>
              </a:buClr>
              <a:buSzPts val="2933"/>
              <a:buFont typeface="Noto Sans Symbols"/>
              <a:buChar char="✔"/>
            </a:pPr>
            <a:r>
              <a:rPr b="0" i="0" lang="en-US" sz="2933" u="none" cap="none" strike="noStrike">
                <a:solidFill>
                  <a:srgbClr val="000000"/>
                </a:solidFill>
                <a:latin typeface="Lato"/>
                <a:ea typeface="Lato"/>
                <a:cs typeface="Lato"/>
                <a:sym typeface="Lato"/>
              </a:rPr>
              <a:t>enhance evidence based dialogue, build common ground, favour constructive rather than confrontational discourse (Kriplean et al., 2014), </a:t>
            </a:r>
            <a:endParaRPr/>
          </a:p>
          <a:p>
            <a:pPr indent="-457212" lvl="0" marL="457212" marR="0" rtl="0" algn="l">
              <a:lnSpc>
                <a:spcPct val="100000"/>
              </a:lnSpc>
              <a:spcBef>
                <a:spcPts val="0"/>
              </a:spcBef>
              <a:spcAft>
                <a:spcPts val="0"/>
              </a:spcAft>
              <a:buClr>
                <a:srgbClr val="000000"/>
              </a:buClr>
              <a:buSzPts val="2933"/>
              <a:buFont typeface="Noto Sans Symbols"/>
              <a:buChar char="✔"/>
            </a:pPr>
            <a:r>
              <a:rPr b="0" i="0" lang="en-US" sz="2933" u="none" cap="none" strike="noStrike">
                <a:solidFill>
                  <a:srgbClr val="000000"/>
                </a:solidFill>
                <a:latin typeface="Lato"/>
                <a:ea typeface="Lato"/>
                <a:cs typeface="Lato"/>
                <a:sym typeface="Lato"/>
              </a:rPr>
              <a:t>support the development of shared understanding of complex problems (Conklin and Begeman 1988), and </a:t>
            </a:r>
            <a:endParaRPr/>
          </a:p>
          <a:p>
            <a:pPr indent="-457212" lvl="0" marL="457212" marR="0" rtl="0" algn="l">
              <a:lnSpc>
                <a:spcPct val="100000"/>
              </a:lnSpc>
              <a:spcBef>
                <a:spcPts val="0"/>
              </a:spcBef>
              <a:spcAft>
                <a:spcPts val="0"/>
              </a:spcAft>
              <a:buClr>
                <a:srgbClr val="000000"/>
              </a:buClr>
              <a:buSzPts val="2933"/>
              <a:buFont typeface="Noto Sans Symbols"/>
              <a:buChar char="✔"/>
            </a:pPr>
            <a:r>
              <a:rPr b="0" i="0" lang="en-US" sz="2933" u="none" cap="none" strike="noStrike">
                <a:solidFill>
                  <a:srgbClr val="000000"/>
                </a:solidFill>
                <a:latin typeface="Lato"/>
                <a:ea typeface="Lato"/>
                <a:cs typeface="Lato"/>
                <a:sym typeface="Lato"/>
              </a:rPr>
              <a:t>improve the quality of online argumentation (De Liddo et al. 2012; Arniani et al. 2016; Kaye 2002; Hathorn and Ingram 2002).</a:t>
            </a:r>
            <a:endParaRPr b="0" i="0" sz="2933"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242"/>
          <p:cNvSpPr txBox="1"/>
          <p:nvPr/>
        </p:nvSpPr>
        <p:spPr>
          <a:xfrm>
            <a:off x="711200" y="13447"/>
            <a:ext cx="11163600" cy="659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734" u="none" cap="none" strike="noStrike">
                <a:solidFill>
                  <a:srgbClr val="B31212"/>
                </a:solidFill>
                <a:latin typeface="Lato"/>
                <a:ea typeface="Lato"/>
                <a:cs typeface="Lato"/>
                <a:sym typeface="Lato"/>
              </a:rPr>
              <a:t>Current limitations of Argumentation-based Deliberation Systems</a:t>
            </a:r>
            <a:endParaRPr b="1" i="0" sz="3734" u="none" cap="none" strike="noStrike">
              <a:solidFill>
                <a:srgbClr val="B31212"/>
              </a:solidFill>
              <a:latin typeface="Lato"/>
              <a:ea typeface="Lato"/>
              <a:cs typeface="Lato"/>
              <a:sym typeface="Lato"/>
            </a:endParaRPr>
          </a:p>
          <a:p>
            <a:pPr indent="0" lvl="0" marL="0" marR="0" rtl="0" algn="l">
              <a:lnSpc>
                <a:spcPct val="100000"/>
              </a:lnSpc>
              <a:spcBef>
                <a:spcPts val="0"/>
              </a:spcBef>
              <a:spcAft>
                <a:spcPts val="0"/>
              </a:spcAft>
              <a:buNone/>
            </a:pPr>
            <a:r>
              <a:t/>
            </a:r>
            <a:endParaRPr b="0" i="0" sz="3200" u="none" cap="none" strike="noStrike">
              <a:solidFill>
                <a:srgbClr val="000000"/>
              </a:solidFill>
              <a:latin typeface="Calibri"/>
              <a:ea typeface="Calibri"/>
              <a:cs typeface="Calibri"/>
              <a:sym typeface="Calibri"/>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Lato"/>
                <a:ea typeface="Lato"/>
                <a:cs typeface="Lato"/>
                <a:sym typeface="Lato"/>
              </a:rPr>
              <a:t>lack intuitive interfaces for contributing to online dialogue without hindering the natural flow of a conversation, </a:t>
            </a:r>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Lato"/>
                <a:ea typeface="Lato"/>
                <a:cs typeface="Lato"/>
                <a:sym typeface="Lato"/>
              </a:rPr>
              <a:t>require a cognitive leap from users to participate and change of mindset toward evidence-based reasoning</a:t>
            </a:r>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highlight>
                  <a:srgbClr val="FFFF00"/>
                </a:highlight>
                <a:latin typeface="Lato"/>
                <a:ea typeface="Lato"/>
                <a:cs typeface="Lato"/>
                <a:sym typeface="Lato"/>
              </a:rPr>
              <a:t>Fail to scale </a:t>
            </a:r>
            <a:endParaRPr>
              <a:highlight>
                <a:srgbClr val="FFFF00"/>
              </a:highlight>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highlight>
                  <a:srgbClr val="FFFF00"/>
                </a:highlight>
                <a:latin typeface="Lato"/>
                <a:ea typeface="Lato"/>
                <a:cs typeface="Lato"/>
                <a:sym typeface="Lato"/>
              </a:rPr>
              <a:t>requires a level of idea formalisation that comes at extra costs for the users (Shipman and Marshall 1999).</a:t>
            </a:r>
            <a:endParaRPr>
              <a:highlight>
                <a:srgbClr val="FFFF00"/>
              </a:highlight>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highlight>
                  <a:srgbClr val="FFFF00"/>
                </a:highlight>
                <a:latin typeface="Lato"/>
                <a:ea typeface="Lato"/>
                <a:cs typeface="Lato"/>
                <a:sym typeface="Lato"/>
              </a:rPr>
              <a:t>Lack support for sensemaking and idea assessment</a:t>
            </a:r>
            <a:endParaRPr>
              <a:highlight>
                <a:srgbClr val="FFFF00"/>
              </a:highlight>
            </a:endParaRPr>
          </a:p>
          <a:p>
            <a:pPr indent="-457212" lvl="0" marL="457212" marR="0" rtl="0" algn="l">
              <a:lnSpc>
                <a:spcPct val="100000"/>
              </a:lnSpc>
              <a:spcBef>
                <a:spcPts val="0"/>
              </a:spcBef>
              <a:spcAft>
                <a:spcPts val="0"/>
              </a:spcAft>
              <a:buClr>
                <a:srgbClr val="000000"/>
              </a:buClr>
              <a:buSzPts val="2800"/>
              <a:buFont typeface="Noto Sans Symbols"/>
              <a:buChar char="✔"/>
            </a:pPr>
            <a:r>
              <a:rPr b="0" i="0" lang="en-US" sz="2800" u="none" cap="none" strike="noStrike">
                <a:solidFill>
                  <a:srgbClr val="000000"/>
                </a:solidFill>
                <a:latin typeface="Lato"/>
                <a:ea typeface="Lato"/>
                <a:cs typeface="Lato"/>
                <a:sym typeface="Lato"/>
              </a:rPr>
              <a:t>Centralised data storage </a:t>
            </a:r>
            <a:endParaRPr/>
          </a:p>
          <a:p>
            <a:pPr indent="-254012" lvl="0" marL="457212" marR="0" rtl="0" algn="l">
              <a:lnSpc>
                <a:spcPct val="100000"/>
              </a:lnSpc>
              <a:spcBef>
                <a:spcPts val="0"/>
              </a:spcBef>
              <a:spcAft>
                <a:spcPts val="0"/>
              </a:spcAft>
              <a:buClr>
                <a:srgbClr val="000000"/>
              </a:buClr>
              <a:buSzPts val="3200"/>
              <a:buFont typeface="Noto Sans Symbols"/>
              <a:buNone/>
            </a:pPr>
            <a:r>
              <a:t/>
            </a:r>
            <a:endParaRPr b="0" i="1" sz="3200" u="none" cap="none" strike="noStrike">
              <a:solidFill>
                <a:srgbClr val="404040"/>
              </a:solidFill>
              <a:latin typeface="Lato"/>
              <a:ea typeface="Lato"/>
              <a:cs typeface="Lato"/>
              <a:sym typeface="Lato"/>
            </a:endParaRPr>
          </a:p>
          <a:p>
            <a:pPr indent="-254012" lvl="0" marL="457212" marR="0" rtl="0" algn="l">
              <a:lnSpc>
                <a:spcPct val="100000"/>
              </a:lnSpc>
              <a:spcBef>
                <a:spcPts val="0"/>
              </a:spcBef>
              <a:spcAft>
                <a:spcPts val="0"/>
              </a:spcAft>
              <a:buClr>
                <a:srgbClr val="000000"/>
              </a:buClr>
              <a:buSzPts val="3200"/>
              <a:buFont typeface="Noto Sans Symbols"/>
              <a:buNone/>
            </a:pPr>
            <a:r>
              <a:t/>
            </a:r>
            <a:endParaRPr b="0" i="0" sz="32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3"/>
          <p:cNvSpPr/>
          <p:nvPr/>
        </p:nvSpPr>
        <p:spPr>
          <a:xfrm>
            <a:off x="4402412" y="677007"/>
            <a:ext cx="6458093" cy="952887"/>
          </a:xfrm>
          <a:prstGeom prst="snip2DiagRect">
            <a:avLst>
              <a:gd fmla="val 0" name="adj1"/>
              <a:gd fmla="val 16667" name="adj2"/>
            </a:avLst>
          </a:prstGeom>
          <a:gradFill>
            <a:gsLst>
              <a:gs pos="0">
                <a:srgbClr val="300063">
                  <a:alpha val="9411"/>
                </a:srgbClr>
              </a:gs>
              <a:gs pos="74000">
                <a:srgbClr val="C48BFF"/>
              </a:gs>
              <a:gs pos="83000">
                <a:srgbClr val="C48BFF"/>
              </a:gs>
              <a:gs pos="100000">
                <a:srgbClr val="D7B2FE"/>
              </a:gs>
            </a:gsLst>
            <a:path path="circle">
              <a:fillToRect l="100%" t="100%"/>
            </a:path>
            <a:tileRect b="-100%" r="-100%"/>
          </a:gra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658" name="Google Shape;658;p3"/>
          <p:cNvGraphicFramePr/>
          <p:nvPr/>
        </p:nvGraphicFramePr>
        <p:xfrm>
          <a:off x="522514" y="545432"/>
          <a:ext cx="3000000" cy="3000000"/>
        </p:xfrm>
        <a:graphic>
          <a:graphicData uri="http://schemas.openxmlformats.org/drawingml/2006/table">
            <a:tbl>
              <a:tblPr>
                <a:noFill/>
                <a:tableStyleId>{01A940E1-ACBD-489E-8FF8-D476A4C9A845}</a:tableStyleId>
              </a:tblPr>
              <a:tblGrid>
                <a:gridCol w="1308200"/>
                <a:gridCol w="2659650"/>
                <a:gridCol w="6562650"/>
              </a:tblGrid>
              <a:tr h="4682675">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11:00 - 12:30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Part 1</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A theoretical grounding on conducting responsible AI in democratic processes, via a series of short keynotes</a:t>
                      </a:r>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Post your feedback in QnA</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n-US" sz="1800" u="none" cap="none" strike="noStrike">
                          <a:latin typeface="Calibri"/>
                          <a:ea typeface="Calibri"/>
                          <a:cs typeface="Calibri"/>
                          <a:sym typeface="Calibri"/>
                        </a:rPr>
                        <a:t>AI and Democracy: Risks and Opportunities </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rPr b="0" lang="en-US" sz="1800" u="none" cap="none" strike="noStrike">
                          <a:solidFill>
                            <a:schemeClr val="dk1"/>
                          </a:solidFill>
                          <a:latin typeface="Calibri"/>
                          <a:ea typeface="Calibri"/>
                          <a:cs typeface="Calibri"/>
                          <a:sym typeface="Calibri"/>
                        </a:rPr>
                        <a:t>Prof Keith Hyams, University of Warwick,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Online Deliberation: Bridging Theory and Practice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Prof Anna De Liddo, Open University,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Fabiana Fournier, IBM Research, Israel</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Aiming for participatory democracy and the inclusion of vulnerable groups: challenges, aspirations and lessons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Michael Bedek and Maria Zangl, University of Graz</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659" name="Google Shape;659;p3"/>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660" name="Google Shape;660;p3"/>
          <p:cNvPicPr preferRelativeResize="0"/>
          <p:nvPr/>
        </p:nvPicPr>
        <p:blipFill rotWithShape="1">
          <a:blip r:embed="rId3">
            <a:alphaModFix/>
          </a:blip>
          <a:srcRect b="0" l="0" r="0" t="0"/>
          <a:stretch/>
        </p:blipFill>
        <p:spPr>
          <a:xfrm>
            <a:off x="1680493" y="3081009"/>
            <a:ext cx="2362200" cy="2222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pic>
        <p:nvPicPr>
          <p:cNvPr descr="Screen Shot 2017-06-08 at 12.58.52.png" id="1047" name="Google Shape;1047;p248"/>
          <p:cNvPicPr preferRelativeResize="0"/>
          <p:nvPr/>
        </p:nvPicPr>
        <p:blipFill rotWithShape="1">
          <a:blip r:embed="rId3">
            <a:alphaModFix/>
          </a:blip>
          <a:srcRect b="0" l="0" r="0" t="0"/>
          <a:stretch/>
        </p:blipFill>
        <p:spPr>
          <a:xfrm>
            <a:off x="10312400" y="110088"/>
            <a:ext cx="1698578" cy="923330"/>
          </a:xfrm>
          <a:prstGeom prst="rect">
            <a:avLst/>
          </a:prstGeom>
          <a:noFill/>
          <a:ln>
            <a:noFill/>
          </a:ln>
        </p:spPr>
      </p:pic>
      <p:sp>
        <p:nvSpPr>
          <p:cNvPr id="1048" name="Google Shape;1048;p248"/>
          <p:cNvSpPr txBox="1"/>
          <p:nvPr/>
        </p:nvSpPr>
        <p:spPr>
          <a:xfrm>
            <a:off x="3048000" y="9691335"/>
            <a:ext cx="6096000" cy="3416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0" i="0" lang="en-US" sz="1800" u="none" cap="none" strike="noStrike">
                <a:solidFill>
                  <a:srgbClr val="000000"/>
                </a:solidFill>
                <a:latin typeface="Calibri"/>
                <a:ea typeface="Calibri"/>
                <a:cs typeface="Calibri"/>
                <a:sym typeface="Calibri"/>
              </a:rPr>
              <a:t>”</a:t>
            </a:r>
            <a:endParaRPr/>
          </a:p>
        </p:txBody>
      </p:sp>
      <p:pic>
        <p:nvPicPr>
          <p:cNvPr id="1049" name="Google Shape;1049;p248"/>
          <p:cNvPicPr preferRelativeResize="0"/>
          <p:nvPr/>
        </p:nvPicPr>
        <p:blipFill rotWithShape="1">
          <a:blip r:embed="rId4">
            <a:alphaModFix/>
          </a:blip>
          <a:srcRect b="0" l="0" r="0" t="0"/>
          <a:stretch/>
        </p:blipFill>
        <p:spPr>
          <a:xfrm>
            <a:off x="1845940" y="450217"/>
            <a:ext cx="8229600" cy="4757737"/>
          </a:xfrm>
          <a:prstGeom prst="rect">
            <a:avLst/>
          </a:prstGeom>
          <a:noFill/>
          <a:ln>
            <a:noFill/>
          </a:ln>
        </p:spPr>
      </p:pic>
      <p:pic>
        <p:nvPicPr>
          <p:cNvPr id="1050" name="Google Shape;1050;p248"/>
          <p:cNvPicPr preferRelativeResize="0"/>
          <p:nvPr/>
        </p:nvPicPr>
        <p:blipFill rotWithShape="1">
          <a:blip r:embed="rId5">
            <a:alphaModFix/>
          </a:blip>
          <a:srcRect b="0" l="0" r="0" t="0"/>
          <a:stretch/>
        </p:blipFill>
        <p:spPr>
          <a:xfrm>
            <a:off x="181022" y="40157"/>
            <a:ext cx="2641600" cy="1165412"/>
          </a:xfrm>
          <a:prstGeom prst="rect">
            <a:avLst/>
          </a:prstGeom>
          <a:noFill/>
          <a:ln>
            <a:noFill/>
          </a:ln>
        </p:spPr>
      </p:pic>
      <p:sp>
        <p:nvSpPr>
          <p:cNvPr id="1051" name="Google Shape;1051;p248"/>
          <p:cNvSpPr txBox="1"/>
          <p:nvPr/>
        </p:nvSpPr>
        <p:spPr>
          <a:xfrm>
            <a:off x="1524000" y="4480080"/>
            <a:ext cx="60960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HORIZON-CL2-2022-DEMOCRACY-01-02</a:t>
            </a:r>
            <a:r>
              <a:rPr b="0" i="0" lang="en-US" sz="733" u="none" cap="none" strike="noStrike">
                <a:solidFill>
                  <a:srgbClr val="000000"/>
                </a:solidFill>
                <a:latin typeface="Montserrat"/>
                <a:ea typeface="Montserrat"/>
                <a:cs typeface="Montserrat"/>
                <a:sym typeface="Montserrat"/>
              </a:rPr>
              <a:t> </a:t>
            </a:r>
            <a:r>
              <a:rPr b="0" i="0" lang="en-US" sz="1200" u="none" cap="none" strike="noStrike">
                <a:solidFill>
                  <a:srgbClr val="000000"/>
                </a:solidFill>
                <a:latin typeface="Montserrat"/>
                <a:ea typeface="Montserrat"/>
                <a:cs typeface="Montserrat"/>
                <a:sym typeface="Montserrat"/>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The future of democracy and civic participation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200" u="none" cap="none" strike="noStrike">
                <a:solidFill>
                  <a:srgbClr val="000000"/>
                </a:solidFill>
                <a:latin typeface="Calibri"/>
                <a:ea typeface="Calibri"/>
                <a:cs typeface="Calibri"/>
                <a:sym typeface="Calibri"/>
              </a:rPr>
            </a:br>
            <a:r>
              <a:rPr b="0" i="0" lang="en-US" sz="12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https://cordis.europa.eu/project/id/101094765</a:t>
            </a:r>
            <a:r>
              <a:rPr b="0" i="0" lang="en-US" sz="1200" u="none" cap="none" strike="noStrike">
                <a:solidFill>
                  <a:srgbClr val="000000"/>
                </a:solidFill>
                <a:latin typeface="Montserrat"/>
                <a:ea typeface="Montserrat"/>
                <a:cs typeface="Montserrat"/>
                <a:sym typeface="Montserrat"/>
              </a:rPr>
              <a:t>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br>
              <a:rPr b="0" i="0" lang="en-US"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p:txBody>
      </p:sp>
      <p:sp>
        <p:nvSpPr>
          <p:cNvPr id="1052" name="Google Shape;1052;p248"/>
          <p:cNvSpPr/>
          <p:nvPr/>
        </p:nvSpPr>
        <p:spPr>
          <a:xfrm>
            <a:off x="6442482" y="4941213"/>
            <a:ext cx="3757261" cy="266740"/>
          </a:xfrm>
          <a:prstGeom prst="rect">
            <a:avLst/>
          </a:prstGeom>
          <a:noFill/>
          <a:ln>
            <a:noFill/>
          </a:ln>
        </p:spPr>
        <p:txBody>
          <a:bodyPr anchorCtr="0" anchor="ctr" bIns="30450" lIns="60950" spcFirstLastPara="1" rIns="60950" wrap="square" tIns="30450">
            <a:noAutofit/>
          </a:bodyPr>
          <a:lstStyle/>
          <a:p>
            <a:pPr indent="0" lvl="0" marL="0" marR="0" rtl="0" algn="l">
              <a:lnSpc>
                <a:spcPct val="100000"/>
              </a:lnSpc>
              <a:spcBef>
                <a:spcPts val="0"/>
              </a:spcBef>
              <a:spcAft>
                <a:spcPts val="0"/>
              </a:spcAft>
              <a:buNone/>
            </a:pPr>
            <a:r>
              <a:rPr b="0" i="0" lang="en-US" sz="667" u="none" cap="none" strike="noStrike">
                <a:solidFill>
                  <a:srgbClr val="000000"/>
                </a:solidFill>
                <a:latin typeface="Arial"/>
                <a:ea typeface="Arial"/>
                <a:cs typeface="Arial"/>
                <a:sym typeface="Arial"/>
              </a:rPr>
              <a:t>This project has received funding from the European Union's Horizon Europe Framework Programme under grant agreement No 101094765.</a:t>
            </a:r>
            <a:endParaRPr b="0" i="0" sz="1333" u="none" cap="none" strike="noStrike">
              <a:solidFill>
                <a:srgbClr val="000000"/>
              </a:solidFill>
              <a:latin typeface="Arial"/>
              <a:ea typeface="Arial"/>
              <a:cs typeface="Arial"/>
              <a:sym typeface="Arial"/>
            </a:endParaRPr>
          </a:p>
        </p:txBody>
      </p:sp>
      <p:pic>
        <p:nvPicPr>
          <p:cNvPr id="1053" name="Google Shape;1053;p248"/>
          <p:cNvPicPr preferRelativeResize="0"/>
          <p:nvPr/>
        </p:nvPicPr>
        <p:blipFill rotWithShape="1">
          <a:blip r:embed="rId7">
            <a:alphaModFix/>
          </a:blip>
          <a:srcRect b="0" l="0" r="69768" t="0"/>
          <a:stretch/>
        </p:blipFill>
        <p:spPr>
          <a:xfrm>
            <a:off x="5960740" y="4913923"/>
            <a:ext cx="463025" cy="32132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24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059" name="Google Shape;1059;p249"/>
          <p:cNvSpPr/>
          <p:nvPr/>
        </p:nvSpPr>
        <p:spPr>
          <a:xfrm>
            <a:off x="1" y="0"/>
            <a:ext cx="5779911" cy="6858000"/>
          </a:xfrm>
          <a:prstGeom prst="rect">
            <a:avLst/>
          </a:prstGeom>
          <a:gradFill>
            <a:gsLst>
              <a:gs pos="0">
                <a:schemeClr val="accent2"/>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060" name="Google Shape;1060;p249"/>
          <p:cNvSpPr/>
          <p:nvPr/>
        </p:nvSpPr>
        <p:spPr>
          <a:xfrm>
            <a:off x="633062" y="554153"/>
            <a:ext cx="171515" cy="171515"/>
          </a:xfrm>
          <a:custGeom>
            <a:rect b="b" l="l" r="r" t="t"/>
            <a:pathLst>
              <a:path extrusionOk="0" h="171515" w="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61" name="Google Shape;1061;p249"/>
          <p:cNvSpPr/>
          <p:nvPr/>
        </p:nvSpPr>
        <p:spPr>
          <a:xfrm>
            <a:off x="1075644" y="837006"/>
            <a:ext cx="112426" cy="112426"/>
          </a:xfrm>
          <a:custGeom>
            <a:rect b="b" l="l" r="r" t="t"/>
            <a:pathLst>
              <a:path extrusionOk="0" h="112426" w="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62" name="Google Shape;1062;p249"/>
          <p:cNvSpPr/>
          <p:nvPr/>
        </p:nvSpPr>
        <p:spPr>
          <a:xfrm>
            <a:off x="613893" y="1472474"/>
            <a:ext cx="157545" cy="157545"/>
          </a:xfrm>
          <a:custGeom>
            <a:rect b="b" l="l" r="r" t="t"/>
            <a:pathLst>
              <a:path extrusionOk="0" h="157545" w="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63" name="Google Shape;1063;p249"/>
          <p:cNvSpPr txBox="1"/>
          <p:nvPr>
            <p:ph idx="1" type="body"/>
          </p:nvPr>
        </p:nvSpPr>
        <p:spPr>
          <a:xfrm>
            <a:off x="6096001" y="381936"/>
            <a:ext cx="4986955" cy="597441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latin typeface="Arial"/>
                <a:ea typeface="Arial"/>
                <a:cs typeface="Arial"/>
                <a:sym typeface="Arial"/>
              </a:rPr>
              <a:t>ORBIS responds to the profound </a:t>
            </a:r>
            <a:r>
              <a:rPr b="1" lang="en-US">
                <a:latin typeface="Arial"/>
                <a:ea typeface="Arial"/>
                <a:cs typeface="Arial"/>
                <a:sym typeface="Arial"/>
              </a:rPr>
              <a:t>lack of dialogue between citizenship and policy making </a:t>
            </a:r>
            <a:r>
              <a:rPr lang="en-US">
                <a:latin typeface="Arial"/>
                <a:ea typeface="Arial"/>
                <a:cs typeface="Arial"/>
                <a:sym typeface="Arial"/>
              </a:rPr>
              <a:t>institutions, by providing a theoretically sound and highly pragmatic socio-technical solution to </a:t>
            </a:r>
            <a:r>
              <a:rPr b="1" lang="en-US">
                <a:latin typeface="Arial"/>
                <a:ea typeface="Arial"/>
                <a:cs typeface="Arial"/>
                <a:sym typeface="Arial"/>
              </a:rPr>
              <a:t>enable the transition to a more inclusive, transparent and trustful Deliberative Democracy in Europe</a:t>
            </a:r>
            <a:r>
              <a:rPr lang="en-US">
                <a:latin typeface="Arial"/>
                <a:ea typeface="Arial"/>
                <a:cs typeface="Arial"/>
                <a:sym typeface="Arial"/>
              </a:rPr>
              <a:t>.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latin typeface="Arial"/>
              <a:ea typeface="Arial"/>
              <a:cs typeface="Arial"/>
              <a:sym typeface="Arial"/>
            </a:endParaRPr>
          </a:p>
        </p:txBody>
      </p:sp>
      <p:cxnSp>
        <p:nvCxnSpPr>
          <p:cNvPr id="1064" name="Google Shape;1064;p249"/>
          <p:cNvCxnSpPr/>
          <p:nvPr/>
        </p:nvCxnSpPr>
        <p:spPr>
          <a:xfrm>
            <a:off x="11586162" y="3610394"/>
            <a:ext cx="0" cy="3238728"/>
          </a:xfrm>
          <a:prstGeom prst="straightConnector1">
            <a:avLst/>
          </a:prstGeom>
          <a:noFill/>
          <a:ln cap="sq" cmpd="sng" w="25400">
            <a:solidFill>
              <a:schemeClr val="accent2"/>
            </a:solidFill>
            <a:prstDash val="solid"/>
            <a:bevel/>
            <a:headEnd len="sm" w="sm" type="none"/>
            <a:tailEnd len="sm" w="sm" type="none"/>
          </a:ln>
        </p:spPr>
      </p:cxnSp>
      <p:sp>
        <p:nvSpPr>
          <p:cNvPr id="1065" name="Google Shape;1065;p249"/>
          <p:cNvSpPr txBox="1"/>
          <p:nvPr/>
        </p:nvSpPr>
        <p:spPr>
          <a:xfrm>
            <a:off x="934301" y="3465432"/>
            <a:ext cx="4517150" cy="2336792"/>
          </a:xfrm>
          <a:prstGeom prst="rect">
            <a:avLst/>
          </a:prstGeom>
          <a:noFill/>
          <a:ln>
            <a:noFill/>
          </a:ln>
        </p:spPr>
        <p:txBody>
          <a:bodyPr anchorCtr="0" anchor="b" bIns="45700" lIns="91425" spcFirstLastPara="1" rIns="91425" wrap="square" tIns="45700">
            <a:normAutofit fontScale="52499" lnSpcReduction="20000"/>
          </a:bodyPr>
          <a:lstStyle/>
          <a:p>
            <a:pPr indent="0" lvl="0" marL="0" marR="0" rtl="0" algn="l">
              <a:lnSpc>
                <a:spcPct val="90000"/>
              </a:lnSpc>
              <a:spcBef>
                <a:spcPts val="0"/>
              </a:spcBef>
              <a:spcAft>
                <a:spcPts val="0"/>
              </a:spcAft>
              <a:buClr>
                <a:srgbClr val="00B0F0"/>
              </a:buClr>
              <a:buSzPct val="100000"/>
              <a:buFont typeface="Arial"/>
              <a:buNone/>
            </a:pPr>
            <a:r>
              <a:rPr b="0" i="0" lang="en-US" sz="4400" u="none" cap="none" strike="noStrike">
                <a:solidFill>
                  <a:srgbClr val="FFFFFF"/>
                </a:solidFill>
                <a:latin typeface="Arial"/>
                <a:ea typeface="Arial"/>
                <a:cs typeface="Arial"/>
                <a:sym typeface="Arial"/>
              </a:rPr>
              <a:t>VISION:</a:t>
            </a:r>
            <a:endParaRPr/>
          </a:p>
          <a:p>
            <a:pPr indent="0" lvl="0" marL="0" marR="0" rtl="0" algn="l">
              <a:lnSpc>
                <a:spcPct val="90000"/>
              </a:lnSpc>
              <a:spcBef>
                <a:spcPts val="0"/>
              </a:spcBef>
              <a:spcAft>
                <a:spcPts val="0"/>
              </a:spcAft>
              <a:buClr>
                <a:srgbClr val="00B0F0"/>
              </a:buClr>
              <a:buSzPct val="100000"/>
              <a:buFont typeface="Arial"/>
              <a:buNone/>
            </a:pPr>
            <a:r>
              <a:t/>
            </a:r>
            <a:endParaRPr b="0" i="0" sz="4400" u="none" cap="none" strike="noStrike">
              <a:solidFill>
                <a:srgbClr val="FFFFFF"/>
              </a:solidFill>
              <a:latin typeface="Arial"/>
              <a:ea typeface="Arial"/>
              <a:cs typeface="Arial"/>
              <a:sym typeface="Arial"/>
            </a:endParaRPr>
          </a:p>
          <a:p>
            <a:pPr indent="0" lvl="0" marL="0" marR="0" rtl="0" algn="l">
              <a:lnSpc>
                <a:spcPct val="90000"/>
              </a:lnSpc>
              <a:spcBef>
                <a:spcPts val="0"/>
              </a:spcBef>
              <a:spcAft>
                <a:spcPts val="0"/>
              </a:spcAft>
              <a:buClr>
                <a:srgbClr val="00B0F0"/>
              </a:buClr>
              <a:buSzPct val="100000"/>
              <a:buFont typeface="Arial"/>
              <a:buNone/>
            </a:pPr>
            <a:r>
              <a:t/>
            </a:r>
            <a:endParaRPr b="0" i="0" sz="4400" u="none" cap="none" strike="noStrike">
              <a:solidFill>
                <a:srgbClr val="FFFFFF"/>
              </a:solidFill>
              <a:latin typeface="Arial"/>
              <a:ea typeface="Arial"/>
              <a:cs typeface="Arial"/>
              <a:sym typeface="Arial"/>
            </a:endParaRPr>
          </a:p>
          <a:p>
            <a:pPr indent="0" lvl="0" marL="0" marR="0" rtl="0" algn="l">
              <a:lnSpc>
                <a:spcPct val="90000"/>
              </a:lnSpc>
              <a:spcBef>
                <a:spcPts val="0"/>
              </a:spcBef>
              <a:spcAft>
                <a:spcPts val="0"/>
              </a:spcAft>
              <a:buClr>
                <a:srgbClr val="00B0F0"/>
              </a:buClr>
              <a:buSzPct val="100000"/>
              <a:buFont typeface="Arial"/>
              <a:buNone/>
            </a:pPr>
            <a:r>
              <a:rPr b="0" i="0" lang="en-US" sz="4400" u="none" cap="none" strike="noStrike">
                <a:solidFill>
                  <a:srgbClr val="FFFFFF"/>
                </a:solidFill>
                <a:latin typeface="Arial"/>
                <a:ea typeface="Arial"/>
                <a:cs typeface="Arial"/>
                <a:sym typeface="Arial"/>
              </a:rPr>
              <a:t>AUGMENTING PARTICIPATION, </a:t>
            </a:r>
            <a:br>
              <a:rPr b="0" i="0" lang="en-US" sz="4400" u="none" cap="none" strike="noStrike">
                <a:solidFill>
                  <a:srgbClr val="FFFFFF"/>
                </a:solidFill>
                <a:latin typeface="Arial"/>
                <a:ea typeface="Arial"/>
                <a:cs typeface="Arial"/>
                <a:sym typeface="Arial"/>
              </a:rPr>
            </a:br>
            <a:r>
              <a:rPr b="0" i="0" lang="en-US" sz="4400" u="none" cap="none" strike="noStrike">
                <a:solidFill>
                  <a:srgbClr val="FFFFFF"/>
                </a:solidFill>
                <a:latin typeface="Arial"/>
                <a:ea typeface="Arial"/>
                <a:cs typeface="Arial"/>
                <a:sym typeface="Arial"/>
              </a:rPr>
              <a:t>CO-CREATION, TRUST AND TRANSPARENCY IN DELIBERATIVE DEMOCRACY AT ALL SCALES</a:t>
            </a:r>
            <a:endParaRPr b="0" i="0" sz="4000" u="none" cap="none" strike="noStrike">
              <a:solidFill>
                <a:srgbClr val="FFFFFF"/>
              </a:solidFill>
              <a:latin typeface="Arial"/>
              <a:ea typeface="Arial"/>
              <a:cs typeface="Arial"/>
              <a:sym typeface="Arial"/>
            </a:endParaRPr>
          </a:p>
        </p:txBody>
      </p:sp>
      <p:pic>
        <p:nvPicPr>
          <p:cNvPr id="1066" name="Google Shape;1066;p249"/>
          <p:cNvPicPr preferRelativeResize="0"/>
          <p:nvPr/>
        </p:nvPicPr>
        <p:blipFill rotWithShape="1">
          <a:blip r:embed="rId3">
            <a:alphaModFix/>
          </a:blip>
          <a:srcRect b="0" l="0" r="0" t="0"/>
          <a:stretch/>
        </p:blipFill>
        <p:spPr>
          <a:xfrm>
            <a:off x="771438" y="1252281"/>
            <a:ext cx="3715044" cy="214775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25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072" name="Google Shape;1072;p250"/>
          <p:cNvSpPr/>
          <p:nvPr/>
        </p:nvSpPr>
        <p:spPr>
          <a:xfrm>
            <a:off x="1" y="0"/>
            <a:ext cx="5779911" cy="6858000"/>
          </a:xfrm>
          <a:prstGeom prst="rect">
            <a:avLst/>
          </a:prstGeom>
          <a:gradFill>
            <a:gsLst>
              <a:gs pos="0">
                <a:schemeClr val="accent2"/>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073" name="Google Shape;1073;p250"/>
          <p:cNvSpPr txBox="1"/>
          <p:nvPr>
            <p:ph type="title"/>
          </p:nvPr>
        </p:nvSpPr>
        <p:spPr>
          <a:xfrm>
            <a:off x="1274645" y="1142936"/>
            <a:ext cx="4008583" cy="59744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7200"/>
              <a:buFont typeface="Calibri"/>
              <a:buNone/>
            </a:pPr>
            <a:r>
              <a:rPr lang="en-US" sz="4000">
                <a:solidFill>
                  <a:schemeClr val="lt1"/>
                </a:solidFill>
              </a:rPr>
              <a:t>How Can We </a:t>
            </a:r>
            <a:r>
              <a:rPr lang="en-US" sz="4000">
                <a:solidFill>
                  <a:srgbClr val="002060"/>
                </a:solidFill>
                <a:highlight>
                  <a:srgbClr val="FFFF00"/>
                </a:highlight>
              </a:rPr>
              <a:t>Scale</a:t>
            </a:r>
            <a:r>
              <a:rPr lang="en-US" sz="4000">
                <a:solidFill>
                  <a:schemeClr val="lt1"/>
                </a:solidFill>
              </a:rPr>
              <a:t> Deliberative Democracy?</a:t>
            </a:r>
            <a:br>
              <a:rPr lang="en-US" sz="4000">
                <a:solidFill>
                  <a:schemeClr val="lt1"/>
                </a:solidFill>
              </a:rPr>
            </a:br>
            <a:r>
              <a:rPr lang="en-US" sz="4000">
                <a:solidFill>
                  <a:schemeClr val="lt1"/>
                </a:solidFill>
              </a:rPr>
              <a:t>How can </a:t>
            </a:r>
            <a:r>
              <a:rPr lang="en-US" sz="4000">
                <a:solidFill>
                  <a:srgbClr val="002060"/>
                </a:solidFill>
                <a:highlight>
                  <a:srgbClr val="FFFF00"/>
                </a:highlight>
              </a:rPr>
              <a:t>Technology </a:t>
            </a:r>
            <a:r>
              <a:rPr lang="en-US" sz="4000">
                <a:solidFill>
                  <a:schemeClr val="lt1"/>
                </a:solidFill>
              </a:rPr>
              <a:t>Help?</a:t>
            </a:r>
            <a:endParaRPr sz="4000"/>
          </a:p>
        </p:txBody>
      </p:sp>
      <p:sp>
        <p:nvSpPr>
          <p:cNvPr id="1074" name="Google Shape;1074;p250"/>
          <p:cNvSpPr/>
          <p:nvPr/>
        </p:nvSpPr>
        <p:spPr>
          <a:xfrm>
            <a:off x="633062" y="554153"/>
            <a:ext cx="171515" cy="171515"/>
          </a:xfrm>
          <a:custGeom>
            <a:rect b="b" l="l" r="r" t="t"/>
            <a:pathLst>
              <a:path extrusionOk="0" h="171515" w="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75" name="Google Shape;1075;p250"/>
          <p:cNvSpPr/>
          <p:nvPr/>
        </p:nvSpPr>
        <p:spPr>
          <a:xfrm>
            <a:off x="1075644" y="837006"/>
            <a:ext cx="112426" cy="112426"/>
          </a:xfrm>
          <a:custGeom>
            <a:rect b="b" l="l" r="r" t="t"/>
            <a:pathLst>
              <a:path extrusionOk="0" h="112426" w="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76" name="Google Shape;1076;p250"/>
          <p:cNvSpPr/>
          <p:nvPr/>
        </p:nvSpPr>
        <p:spPr>
          <a:xfrm>
            <a:off x="613893" y="1472474"/>
            <a:ext cx="157545" cy="157545"/>
          </a:xfrm>
          <a:custGeom>
            <a:rect b="b" l="l" r="r" t="t"/>
            <a:pathLst>
              <a:path extrusionOk="0" h="157545" w="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
        <p:nvSpPr>
          <p:cNvPr id="1077" name="Google Shape;1077;p250"/>
          <p:cNvSpPr txBox="1"/>
          <p:nvPr>
            <p:ph idx="1" type="body"/>
          </p:nvPr>
        </p:nvSpPr>
        <p:spPr>
          <a:xfrm>
            <a:off x="6096001" y="381936"/>
            <a:ext cx="4986955" cy="597441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rPr lang="en-US">
                <a:latin typeface="Arial"/>
                <a:ea typeface="Arial"/>
                <a:cs typeface="Arial"/>
                <a:sym typeface="Arial"/>
              </a:rPr>
              <a:t>ORBIS will shape and support </a:t>
            </a:r>
            <a:r>
              <a:rPr b="1" lang="en-US">
                <a:latin typeface="Arial"/>
                <a:ea typeface="Arial"/>
                <a:cs typeface="Arial"/>
                <a:sym typeface="Arial"/>
              </a:rPr>
              <a:t>new democratic models </a:t>
            </a:r>
            <a:r>
              <a:rPr lang="en-US">
                <a:latin typeface="Arial"/>
                <a:ea typeface="Arial"/>
                <a:cs typeface="Arial"/>
                <a:sym typeface="Arial"/>
              </a:rPr>
              <a:t>that are imagined and developed through </a:t>
            </a:r>
            <a:r>
              <a:rPr b="1" lang="en-US">
                <a:latin typeface="Arial"/>
                <a:ea typeface="Arial"/>
                <a:cs typeface="Arial"/>
                <a:sym typeface="Arial"/>
              </a:rPr>
              <a:t>deliberative democracy processes that are digitally mediated</a:t>
            </a:r>
            <a:r>
              <a:rPr lang="en-US">
                <a:latin typeface="Arial"/>
                <a:ea typeface="Arial"/>
                <a:cs typeface="Arial"/>
                <a:sym typeface="Arial"/>
              </a:rPr>
              <a:t>.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rPr lang="en-US">
                <a:latin typeface="Arial"/>
                <a:ea typeface="Arial"/>
                <a:cs typeface="Arial"/>
                <a:sym typeface="Arial"/>
              </a:rPr>
              <a:t>These are processes of </a:t>
            </a:r>
            <a:r>
              <a:rPr b="1" lang="en-US">
                <a:latin typeface="Arial"/>
                <a:ea typeface="Arial"/>
                <a:cs typeface="Arial"/>
                <a:sym typeface="Arial"/>
              </a:rPr>
              <a:t>structured, inclusive and large-scale societal dialogue</a:t>
            </a:r>
            <a:r>
              <a:rPr lang="en-US">
                <a:latin typeface="Arial"/>
                <a:ea typeface="Arial"/>
                <a:cs typeface="Arial"/>
                <a:sym typeface="Arial"/>
              </a:rPr>
              <a:t>, which are built through strong civic engagement. </a:t>
            </a:r>
            <a:endParaRPr>
              <a:latin typeface="Arial"/>
              <a:ea typeface="Arial"/>
              <a:cs typeface="Arial"/>
              <a:sym typeface="Arial"/>
            </a:endParaRPr>
          </a:p>
        </p:txBody>
      </p:sp>
      <p:cxnSp>
        <p:nvCxnSpPr>
          <p:cNvPr id="1078" name="Google Shape;1078;p250"/>
          <p:cNvCxnSpPr/>
          <p:nvPr/>
        </p:nvCxnSpPr>
        <p:spPr>
          <a:xfrm>
            <a:off x="11586162" y="3610394"/>
            <a:ext cx="0" cy="3238728"/>
          </a:xfrm>
          <a:prstGeom prst="straightConnector1">
            <a:avLst/>
          </a:prstGeom>
          <a:noFill/>
          <a:ln cap="sq" cmpd="sng" w="25400">
            <a:solidFill>
              <a:schemeClr val="accent2"/>
            </a:solidFill>
            <a:prstDash val="solid"/>
            <a:bevel/>
            <a:headEnd len="sm" w="sm" type="none"/>
            <a:tailEnd len="sm" w="sm" type="none"/>
          </a:ln>
        </p:spPr>
      </p:cxnSp>
      <p:pic>
        <p:nvPicPr>
          <p:cNvPr id="1079" name="Google Shape;1079;p250"/>
          <p:cNvPicPr preferRelativeResize="0"/>
          <p:nvPr/>
        </p:nvPicPr>
        <p:blipFill rotWithShape="1">
          <a:blip r:embed="rId3">
            <a:alphaModFix/>
          </a:blip>
          <a:srcRect b="0" l="0" r="0" t="0"/>
          <a:stretch/>
        </p:blipFill>
        <p:spPr>
          <a:xfrm>
            <a:off x="958556" y="808393"/>
            <a:ext cx="3715044" cy="21477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60"/>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888888"/>
              </a:buClr>
              <a:buSzPts val="1200"/>
              <a:buNone/>
            </a:pPr>
            <a:fld id="{00000000-1234-1234-1234-123412341234}" type="slidenum">
              <a:rPr lang="en-US"/>
              <a:t>‹#›</a:t>
            </a:fld>
            <a:endParaRPr/>
          </a:p>
        </p:txBody>
      </p:sp>
      <p:pic>
        <p:nvPicPr>
          <p:cNvPr id="1085" name="Google Shape;1085;p60"/>
          <p:cNvPicPr preferRelativeResize="0"/>
          <p:nvPr/>
        </p:nvPicPr>
        <p:blipFill rotWithShape="1">
          <a:blip r:embed="rId3">
            <a:alphaModFix/>
          </a:blip>
          <a:srcRect b="0" l="0" r="0" t="0"/>
          <a:stretch/>
        </p:blipFill>
        <p:spPr>
          <a:xfrm>
            <a:off x="10364448" y="1904756"/>
            <a:ext cx="1805273" cy="1400715"/>
          </a:xfrm>
          <a:prstGeom prst="rect">
            <a:avLst/>
          </a:prstGeom>
          <a:noFill/>
          <a:ln>
            <a:noFill/>
          </a:ln>
          <a:effectLst>
            <a:outerShdw blurRad="292100" rotWithShape="0" algn="tl" dir="2700000" dist="139700">
              <a:srgbClr val="333333">
                <a:alpha val="64705"/>
              </a:srgbClr>
            </a:outerShdw>
          </a:effectLst>
        </p:spPr>
      </p:pic>
      <p:pic>
        <p:nvPicPr>
          <p:cNvPr id="1086" name="Google Shape;1086;p60"/>
          <p:cNvPicPr preferRelativeResize="0"/>
          <p:nvPr/>
        </p:nvPicPr>
        <p:blipFill rotWithShape="1">
          <a:blip r:embed="rId4">
            <a:alphaModFix/>
          </a:blip>
          <a:srcRect b="0" l="0" r="0" t="0"/>
          <a:stretch/>
        </p:blipFill>
        <p:spPr>
          <a:xfrm>
            <a:off x="6800330" y="969664"/>
            <a:ext cx="3421929" cy="1779039"/>
          </a:xfrm>
          <a:prstGeom prst="rect">
            <a:avLst/>
          </a:prstGeom>
          <a:noFill/>
          <a:ln>
            <a:noFill/>
          </a:ln>
          <a:effectLst>
            <a:outerShdw blurRad="292100" rotWithShape="0" algn="tl" dir="2700000" dist="139700">
              <a:srgbClr val="333333">
                <a:alpha val="64705"/>
              </a:srgbClr>
            </a:outerShdw>
          </a:effectLst>
        </p:spPr>
      </p:pic>
      <p:pic>
        <p:nvPicPr>
          <p:cNvPr descr="Immagine che contiene testo, monitor, interni, elettronico&#10;&#10;Descrizione generata automaticamente" id="1087" name="Google Shape;1087;p60"/>
          <p:cNvPicPr preferRelativeResize="0"/>
          <p:nvPr/>
        </p:nvPicPr>
        <p:blipFill rotWithShape="1">
          <a:blip r:embed="rId5">
            <a:alphaModFix/>
          </a:blip>
          <a:srcRect b="0" l="0" r="0" t="0"/>
          <a:stretch/>
        </p:blipFill>
        <p:spPr>
          <a:xfrm>
            <a:off x="247635" y="806718"/>
            <a:ext cx="2815697" cy="1710352"/>
          </a:xfrm>
          <a:prstGeom prst="rect">
            <a:avLst/>
          </a:prstGeom>
          <a:noFill/>
          <a:ln>
            <a:noFill/>
          </a:ln>
          <a:effectLst>
            <a:outerShdw blurRad="292100" rotWithShape="0" algn="tl" dir="2700000" dist="139700">
              <a:srgbClr val="333333">
                <a:alpha val="64705"/>
              </a:srgbClr>
            </a:outerShdw>
          </a:effectLst>
        </p:spPr>
      </p:pic>
      <p:pic>
        <p:nvPicPr>
          <p:cNvPr id="1088" name="Google Shape;1088;p60"/>
          <p:cNvPicPr preferRelativeResize="0"/>
          <p:nvPr/>
        </p:nvPicPr>
        <p:blipFill rotWithShape="1">
          <a:blip r:embed="rId6">
            <a:alphaModFix/>
          </a:blip>
          <a:srcRect b="0" l="0" r="0" t="0"/>
          <a:stretch/>
        </p:blipFill>
        <p:spPr>
          <a:xfrm>
            <a:off x="635653" y="5023399"/>
            <a:ext cx="2413000" cy="1460500"/>
          </a:xfrm>
          <a:prstGeom prst="rect">
            <a:avLst/>
          </a:prstGeom>
          <a:noFill/>
          <a:ln>
            <a:noFill/>
          </a:ln>
          <a:effectLst>
            <a:outerShdw blurRad="292100" rotWithShape="0" algn="tl" dir="2700000" dist="139700">
              <a:srgbClr val="333333">
                <a:alpha val="64705"/>
              </a:srgbClr>
            </a:outerShdw>
          </a:effectLst>
        </p:spPr>
      </p:pic>
      <p:pic>
        <p:nvPicPr>
          <p:cNvPr descr="Immagine che contiene testo, segnale, scuro&#10;&#10;Descrizione generata automaticamente" id="1089" name="Google Shape;1089;p60"/>
          <p:cNvPicPr preferRelativeResize="0"/>
          <p:nvPr/>
        </p:nvPicPr>
        <p:blipFill rotWithShape="1">
          <a:blip r:embed="rId7">
            <a:alphaModFix/>
          </a:blip>
          <a:srcRect b="0" l="0" r="0" t="0"/>
          <a:stretch/>
        </p:blipFill>
        <p:spPr>
          <a:xfrm>
            <a:off x="3683000" y="4646661"/>
            <a:ext cx="3657600" cy="1878227"/>
          </a:xfrm>
          <a:prstGeom prst="rect">
            <a:avLst/>
          </a:prstGeom>
          <a:noFill/>
          <a:ln>
            <a:noFill/>
          </a:ln>
          <a:effectLst>
            <a:outerShdw blurRad="292100" rotWithShape="0" algn="tl" dir="2700000" dist="139700">
              <a:srgbClr val="333333">
                <a:alpha val="64705"/>
              </a:srgbClr>
            </a:outerShdw>
          </a:effectLst>
        </p:spPr>
      </p:pic>
      <p:pic>
        <p:nvPicPr>
          <p:cNvPr id="1090" name="Google Shape;1090;p60"/>
          <p:cNvPicPr preferRelativeResize="0"/>
          <p:nvPr/>
        </p:nvPicPr>
        <p:blipFill rotWithShape="1">
          <a:blip r:embed="rId8">
            <a:alphaModFix/>
          </a:blip>
          <a:srcRect b="0" l="0" r="0" t="0"/>
          <a:stretch/>
        </p:blipFill>
        <p:spPr>
          <a:xfrm>
            <a:off x="598142" y="2286823"/>
            <a:ext cx="4901023" cy="2553549"/>
          </a:xfrm>
          <a:prstGeom prst="rect">
            <a:avLst/>
          </a:prstGeom>
          <a:noFill/>
          <a:ln>
            <a:noFill/>
          </a:ln>
          <a:effectLst>
            <a:outerShdw blurRad="292100" rotWithShape="0" algn="tl" dir="2700000" dist="139700">
              <a:srgbClr val="333333">
                <a:alpha val="64705"/>
              </a:srgbClr>
            </a:outerShdw>
          </a:effectLst>
        </p:spPr>
      </p:pic>
      <p:pic>
        <p:nvPicPr>
          <p:cNvPr id="1091" name="Google Shape;1091;p60"/>
          <p:cNvPicPr preferRelativeResize="0"/>
          <p:nvPr/>
        </p:nvPicPr>
        <p:blipFill rotWithShape="1">
          <a:blip r:embed="rId9">
            <a:alphaModFix/>
          </a:blip>
          <a:srcRect b="0" l="0" r="0" t="0"/>
          <a:stretch/>
        </p:blipFill>
        <p:spPr>
          <a:xfrm>
            <a:off x="9725205" y="5671672"/>
            <a:ext cx="2169220" cy="1178633"/>
          </a:xfrm>
          <a:prstGeom prst="rect">
            <a:avLst/>
          </a:prstGeom>
          <a:noFill/>
          <a:ln>
            <a:noFill/>
          </a:ln>
          <a:effectLst>
            <a:outerShdw blurRad="292100" rotWithShape="0" algn="tl" dir="2700000" dist="139700">
              <a:srgbClr val="333333">
                <a:alpha val="64705"/>
              </a:srgbClr>
            </a:outerShdw>
          </a:effectLst>
        </p:spPr>
      </p:pic>
      <p:pic>
        <p:nvPicPr>
          <p:cNvPr id="1092" name="Google Shape;1092;p60"/>
          <p:cNvPicPr preferRelativeResize="0"/>
          <p:nvPr/>
        </p:nvPicPr>
        <p:blipFill rotWithShape="1">
          <a:blip r:embed="rId10">
            <a:alphaModFix/>
          </a:blip>
          <a:srcRect b="0" l="0" r="0" t="0"/>
          <a:stretch/>
        </p:blipFill>
        <p:spPr>
          <a:xfrm>
            <a:off x="6390581" y="3386720"/>
            <a:ext cx="5680097" cy="2553551"/>
          </a:xfrm>
          <a:prstGeom prst="rect">
            <a:avLst/>
          </a:prstGeom>
          <a:noFill/>
          <a:ln>
            <a:noFill/>
          </a:ln>
          <a:effectLst>
            <a:outerShdw blurRad="292100" rotWithShape="0" algn="tl" dir="2700000" dist="139700">
              <a:srgbClr val="333333">
                <a:alpha val="64705"/>
              </a:srgbClr>
            </a:outerShdw>
          </a:effectLst>
        </p:spPr>
      </p:pic>
      <p:pic>
        <p:nvPicPr>
          <p:cNvPr descr="Immagine che contiene testo, interni&#10;&#10;Descrizione generata automaticamente" id="1093" name="Google Shape;1093;p60"/>
          <p:cNvPicPr preferRelativeResize="0"/>
          <p:nvPr/>
        </p:nvPicPr>
        <p:blipFill rotWithShape="1">
          <a:blip r:embed="rId11">
            <a:alphaModFix/>
          </a:blip>
          <a:srcRect b="0" l="0" r="0" t="0"/>
          <a:stretch/>
        </p:blipFill>
        <p:spPr>
          <a:xfrm rot="-10543790">
            <a:off x="3285089" y="406645"/>
            <a:ext cx="3568729" cy="2553551"/>
          </a:xfrm>
          <a:prstGeom prst="rect">
            <a:avLst/>
          </a:prstGeom>
          <a:noFill/>
          <a:ln>
            <a:noFill/>
          </a:ln>
          <a:effectLst>
            <a:outerShdw blurRad="292100" rotWithShape="0" algn="tl" dir="2700000" dist="139700">
              <a:srgbClr val="333333">
                <a:alpha val="64705"/>
              </a:srgbClr>
            </a:outerShdw>
          </a:effectLst>
        </p:spPr>
      </p:pic>
      <p:pic>
        <p:nvPicPr>
          <p:cNvPr id="1094" name="Google Shape;1094;p60"/>
          <p:cNvPicPr preferRelativeResize="0"/>
          <p:nvPr/>
        </p:nvPicPr>
        <p:blipFill rotWithShape="1">
          <a:blip r:embed="rId12">
            <a:alphaModFix/>
          </a:blip>
          <a:srcRect b="0" l="0" r="0" t="0"/>
          <a:stretch/>
        </p:blipFill>
        <p:spPr>
          <a:xfrm>
            <a:off x="5463425" y="2524009"/>
            <a:ext cx="1372645" cy="1512405"/>
          </a:xfrm>
          <a:prstGeom prst="rect">
            <a:avLst/>
          </a:prstGeom>
          <a:noFill/>
          <a:ln>
            <a:noFill/>
          </a:ln>
        </p:spPr>
      </p:pic>
      <p:pic>
        <p:nvPicPr>
          <p:cNvPr id="1095" name="Google Shape;1095;p60"/>
          <p:cNvPicPr preferRelativeResize="0"/>
          <p:nvPr/>
        </p:nvPicPr>
        <p:blipFill rotWithShape="1">
          <a:blip r:embed="rId13">
            <a:alphaModFix/>
          </a:blip>
          <a:srcRect b="0" l="0" r="0" t="0"/>
          <a:stretch/>
        </p:blipFill>
        <p:spPr>
          <a:xfrm>
            <a:off x="10809816" y="584597"/>
            <a:ext cx="1303521" cy="1178633"/>
          </a:xfrm>
          <a:prstGeom prst="rect">
            <a:avLst/>
          </a:prstGeom>
          <a:noFill/>
          <a:ln>
            <a:noFill/>
          </a:ln>
        </p:spPr>
      </p:pic>
      <p:sp>
        <p:nvSpPr>
          <p:cNvPr id="1096" name="Google Shape;1096;p60"/>
          <p:cNvSpPr txBox="1"/>
          <p:nvPr>
            <p:ph type="title"/>
          </p:nvPr>
        </p:nvSpPr>
        <p:spPr>
          <a:xfrm>
            <a:off x="78665" y="59630"/>
            <a:ext cx="12386569" cy="854129"/>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600"/>
              <a:buFont typeface="Calibri"/>
              <a:buNone/>
            </a:pPr>
            <a:r>
              <a:rPr lang="en-US" sz="3600"/>
              <a:t>State of the Art Deliberative Democracy Innovations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251"/>
          <p:cNvSpPr txBox="1"/>
          <p:nvPr>
            <p:ph type="title"/>
          </p:nvPr>
        </p:nvSpPr>
        <p:spPr>
          <a:xfrm>
            <a:off x="1041514" y="365126"/>
            <a:ext cx="10953997" cy="85412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Calibri"/>
              <a:buNone/>
            </a:pPr>
            <a:r>
              <a:rPr lang="en-US" sz="3600"/>
              <a:t>13 Partners= 4 Universities, 5 Usecase partners (local Institutions and Civic Society Org) and 4 SME</a:t>
            </a:r>
            <a:endParaRPr/>
          </a:p>
        </p:txBody>
      </p:sp>
      <p:pic>
        <p:nvPicPr>
          <p:cNvPr id="1102" name="Google Shape;1102;p251"/>
          <p:cNvPicPr preferRelativeResize="0"/>
          <p:nvPr/>
        </p:nvPicPr>
        <p:blipFill rotWithShape="1">
          <a:blip r:embed="rId3">
            <a:alphaModFix/>
          </a:blip>
          <a:srcRect b="0" l="0" r="0" t="0"/>
          <a:stretch/>
        </p:blipFill>
        <p:spPr>
          <a:xfrm>
            <a:off x="8991032" y="1543138"/>
            <a:ext cx="3026079" cy="1663424"/>
          </a:xfrm>
          <a:prstGeom prst="rect">
            <a:avLst/>
          </a:prstGeom>
          <a:noFill/>
          <a:ln>
            <a:noFill/>
          </a:ln>
        </p:spPr>
      </p:pic>
      <p:pic>
        <p:nvPicPr>
          <p:cNvPr id="1103" name="Google Shape;1103;p251"/>
          <p:cNvPicPr preferRelativeResize="0"/>
          <p:nvPr/>
        </p:nvPicPr>
        <p:blipFill rotWithShape="1">
          <a:blip r:embed="rId4">
            <a:alphaModFix/>
          </a:blip>
          <a:srcRect b="0" l="0" r="0" t="0"/>
          <a:stretch/>
        </p:blipFill>
        <p:spPr>
          <a:xfrm>
            <a:off x="4352103" y="3206563"/>
            <a:ext cx="1968449" cy="2139467"/>
          </a:xfrm>
          <a:prstGeom prst="rect">
            <a:avLst/>
          </a:prstGeom>
          <a:noFill/>
          <a:ln>
            <a:noFill/>
          </a:ln>
        </p:spPr>
      </p:pic>
      <p:pic>
        <p:nvPicPr>
          <p:cNvPr id="1104" name="Google Shape;1104;p251"/>
          <p:cNvPicPr preferRelativeResize="0"/>
          <p:nvPr/>
        </p:nvPicPr>
        <p:blipFill rotWithShape="1">
          <a:blip r:embed="rId5">
            <a:alphaModFix/>
          </a:blip>
          <a:srcRect b="0" l="0" r="0" t="0"/>
          <a:stretch/>
        </p:blipFill>
        <p:spPr>
          <a:xfrm>
            <a:off x="2509616" y="1690689"/>
            <a:ext cx="3491905" cy="1660051"/>
          </a:xfrm>
          <a:prstGeom prst="rect">
            <a:avLst/>
          </a:prstGeom>
          <a:noFill/>
          <a:ln>
            <a:noFill/>
          </a:ln>
        </p:spPr>
      </p:pic>
      <p:pic>
        <p:nvPicPr>
          <p:cNvPr id="1105" name="Google Shape;1105;p251"/>
          <p:cNvPicPr preferRelativeResize="0"/>
          <p:nvPr/>
        </p:nvPicPr>
        <p:blipFill rotWithShape="1">
          <a:blip r:embed="rId6">
            <a:alphaModFix/>
          </a:blip>
          <a:srcRect b="0" l="0" r="0" t="0"/>
          <a:stretch/>
        </p:blipFill>
        <p:spPr>
          <a:xfrm>
            <a:off x="9353584" y="4413708"/>
            <a:ext cx="2953271" cy="1216329"/>
          </a:xfrm>
          <a:prstGeom prst="rect">
            <a:avLst/>
          </a:prstGeom>
          <a:noFill/>
          <a:ln>
            <a:noFill/>
          </a:ln>
        </p:spPr>
      </p:pic>
      <p:pic>
        <p:nvPicPr>
          <p:cNvPr id="1106" name="Google Shape;1106;p251"/>
          <p:cNvPicPr preferRelativeResize="0"/>
          <p:nvPr/>
        </p:nvPicPr>
        <p:blipFill rotWithShape="1">
          <a:blip r:embed="rId7">
            <a:alphaModFix/>
          </a:blip>
          <a:srcRect b="0" l="0" r="0" t="0"/>
          <a:stretch/>
        </p:blipFill>
        <p:spPr>
          <a:xfrm>
            <a:off x="6313366" y="4063996"/>
            <a:ext cx="3329960" cy="881021"/>
          </a:xfrm>
          <a:prstGeom prst="rect">
            <a:avLst/>
          </a:prstGeom>
          <a:noFill/>
          <a:ln>
            <a:noFill/>
          </a:ln>
        </p:spPr>
      </p:pic>
      <p:pic>
        <p:nvPicPr>
          <p:cNvPr id="1107" name="Google Shape;1107;p251"/>
          <p:cNvPicPr preferRelativeResize="0"/>
          <p:nvPr/>
        </p:nvPicPr>
        <p:blipFill rotWithShape="1">
          <a:blip r:embed="rId8">
            <a:alphaModFix/>
          </a:blip>
          <a:srcRect b="0" l="0" r="0" t="0"/>
          <a:stretch/>
        </p:blipFill>
        <p:spPr>
          <a:xfrm>
            <a:off x="2882994" y="5018414"/>
            <a:ext cx="1694678" cy="1694678"/>
          </a:xfrm>
          <a:prstGeom prst="rect">
            <a:avLst/>
          </a:prstGeom>
          <a:noFill/>
          <a:ln>
            <a:noFill/>
          </a:ln>
        </p:spPr>
      </p:pic>
      <p:pic>
        <p:nvPicPr>
          <p:cNvPr id="1108" name="Google Shape;1108;p251"/>
          <p:cNvPicPr preferRelativeResize="0"/>
          <p:nvPr/>
        </p:nvPicPr>
        <p:blipFill rotWithShape="1">
          <a:blip r:embed="rId9">
            <a:alphaModFix/>
          </a:blip>
          <a:srcRect b="0" l="0" r="0" t="0"/>
          <a:stretch/>
        </p:blipFill>
        <p:spPr>
          <a:xfrm>
            <a:off x="6736820" y="5416451"/>
            <a:ext cx="1216329" cy="1216329"/>
          </a:xfrm>
          <a:prstGeom prst="rect">
            <a:avLst/>
          </a:prstGeom>
          <a:noFill/>
          <a:ln>
            <a:noFill/>
          </a:ln>
        </p:spPr>
      </p:pic>
      <p:pic>
        <p:nvPicPr>
          <p:cNvPr descr="Logo&#10;&#10;Description automatically generated" id="1109" name="Google Shape;1109;p251"/>
          <p:cNvPicPr preferRelativeResize="0"/>
          <p:nvPr/>
        </p:nvPicPr>
        <p:blipFill rotWithShape="1">
          <a:blip r:embed="rId10">
            <a:alphaModFix/>
          </a:blip>
          <a:srcRect b="0" l="0" r="0" t="0"/>
          <a:stretch/>
        </p:blipFill>
        <p:spPr>
          <a:xfrm>
            <a:off x="4646969" y="5098727"/>
            <a:ext cx="1871543" cy="1534052"/>
          </a:xfrm>
          <a:prstGeom prst="rect">
            <a:avLst/>
          </a:prstGeom>
          <a:noFill/>
          <a:ln>
            <a:noFill/>
          </a:ln>
        </p:spPr>
      </p:pic>
      <p:pic>
        <p:nvPicPr>
          <p:cNvPr descr="Logo, icon, company name&#10;&#10;Description automatically generated" id="1110" name="Google Shape;1110;p251"/>
          <p:cNvPicPr preferRelativeResize="0"/>
          <p:nvPr/>
        </p:nvPicPr>
        <p:blipFill rotWithShape="1">
          <a:blip r:embed="rId11">
            <a:alphaModFix/>
          </a:blip>
          <a:srcRect b="0" l="0" r="0" t="0"/>
          <a:stretch/>
        </p:blipFill>
        <p:spPr>
          <a:xfrm>
            <a:off x="965510" y="5018415"/>
            <a:ext cx="1694678" cy="1553455"/>
          </a:xfrm>
          <a:prstGeom prst="rect">
            <a:avLst/>
          </a:prstGeom>
          <a:noFill/>
          <a:ln>
            <a:noFill/>
          </a:ln>
        </p:spPr>
      </p:pic>
      <p:pic>
        <p:nvPicPr>
          <p:cNvPr descr="A picture containing text, clipart&#10;&#10;Description automatically generated" id="1111" name="Google Shape;1111;p251"/>
          <p:cNvPicPr preferRelativeResize="0"/>
          <p:nvPr/>
        </p:nvPicPr>
        <p:blipFill rotWithShape="1">
          <a:blip r:embed="rId12">
            <a:alphaModFix/>
          </a:blip>
          <a:srcRect b="0" l="0" r="0" t="0"/>
          <a:stretch/>
        </p:blipFill>
        <p:spPr>
          <a:xfrm>
            <a:off x="907106" y="1745911"/>
            <a:ext cx="1396640" cy="1413071"/>
          </a:xfrm>
          <a:prstGeom prst="rect">
            <a:avLst/>
          </a:prstGeom>
          <a:noFill/>
          <a:ln>
            <a:noFill/>
          </a:ln>
        </p:spPr>
      </p:pic>
      <p:pic>
        <p:nvPicPr>
          <p:cNvPr descr="Graphical user interface, logo&#10;&#10;Description automatically generated" id="1112" name="Google Shape;1112;p251"/>
          <p:cNvPicPr preferRelativeResize="0"/>
          <p:nvPr/>
        </p:nvPicPr>
        <p:blipFill rotWithShape="1">
          <a:blip r:embed="rId13">
            <a:alphaModFix/>
          </a:blip>
          <a:srcRect b="0" l="0" r="0" t="0"/>
          <a:stretch/>
        </p:blipFill>
        <p:spPr>
          <a:xfrm>
            <a:off x="8677660" y="5754314"/>
            <a:ext cx="2962379" cy="958778"/>
          </a:xfrm>
          <a:prstGeom prst="rect">
            <a:avLst/>
          </a:prstGeom>
          <a:noFill/>
          <a:ln>
            <a:noFill/>
          </a:ln>
        </p:spPr>
      </p:pic>
      <p:pic>
        <p:nvPicPr>
          <p:cNvPr descr="Logo&#10;&#10;Description automatically generated" id="1113" name="Google Shape;1113;p251"/>
          <p:cNvPicPr preferRelativeResize="0"/>
          <p:nvPr/>
        </p:nvPicPr>
        <p:blipFill rotWithShape="1">
          <a:blip r:embed="rId14">
            <a:alphaModFix/>
          </a:blip>
          <a:srcRect b="0" l="0" r="0" t="0"/>
          <a:stretch/>
        </p:blipFill>
        <p:spPr>
          <a:xfrm>
            <a:off x="6372683" y="1729089"/>
            <a:ext cx="2304977" cy="1711785"/>
          </a:xfrm>
          <a:prstGeom prst="rect">
            <a:avLst/>
          </a:prstGeom>
          <a:noFill/>
          <a:ln>
            <a:noFill/>
          </a:ln>
        </p:spPr>
      </p:pic>
      <p:pic>
        <p:nvPicPr>
          <p:cNvPr descr="Home Page -" id="1114" name="Google Shape;1114;p251"/>
          <p:cNvPicPr preferRelativeResize="0"/>
          <p:nvPr/>
        </p:nvPicPr>
        <p:blipFill rotWithShape="1">
          <a:blip r:embed="rId15">
            <a:alphaModFix/>
          </a:blip>
          <a:srcRect b="0" l="0" r="0" t="0"/>
          <a:stretch/>
        </p:blipFill>
        <p:spPr>
          <a:xfrm>
            <a:off x="9093274" y="3019116"/>
            <a:ext cx="2923837" cy="1269950"/>
          </a:xfrm>
          <a:prstGeom prst="rect">
            <a:avLst/>
          </a:prstGeom>
          <a:noFill/>
          <a:ln>
            <a:noFill/>
          </a:ln>
        </p:spPr>
      </p:pic>
      <p:pic>
        <p:nvPicPr>
          <p:cNvPr descr="A picture containing text, font, logo, graphics&#10;&#10;Description automatically generated" id="1115" name="Google Shape;1115;p251"/>
          <p:cNvPicPr preferRelativeResize="0"/>
          <p:nvPr/>
        </p:nvPicPr>
        <p:blipFill rotWithShape="1">
          <a:blip r:embed="rId16">
            <a:alphaModFix/>
          </a:blip>
          <a:srcRect b="0" l="0" r="0" t="0"/>
          <a:stretch/>
        </p:blipFill>
        <p:spPr>
          <a:xfrm>
            <a:off x="1462410" y="3342821"/>
            <a:ext cx="1968450" cy="14423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252"/>
          <p:cNvSpPr txBox="1"/>
          <p:nvPr>
            <p:ph type="title"/>
          </p:nvPr>
        </p:nvSpPr>
        <p:spPr>
          <a:xfrm>
            <a:off x="1046881" y="331082"/>
            <a:ext cx="10037276" cy="88582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Arial"/>
              <a:buNone/>
            </a:pPr>
            <a:r>
              <a:rPr b="1" lang="en-US" sz="3600">
                <a:latin typeface="Arial"/>
                <a:ea typeface="Arial"/>
                <a:cs typeface="Arial"/>
                <a:sym typeface="Arial"/>
              </a:rPr>
              <a:t>5 Key Civic Tech Innovations</a:t>
            </a:r>
            <a:endParaRPr/>
          </a:p>
        </p:txBody>
      </p:sp>
      <p:grpSp>
        <p:nvGrpSpPr>
          <p:cNvPr id="1122" name="Google Shape;1122;p252"/>
          <p:cNvGrpSpPr/>
          <p:nvPr/>
        </p:nvGrpSpPr>
        <p:grpSpPr>
          <a:xfrm>
            <a:off x="110110" y="1784950"/>
            <a:ext cx="11910821" cy="4838770"/>
            <a:chOff x="18668" y="3774"/>
            <a:chExt cx="11910821" cy="4838770"/>
          </a:xfrm>
        </p:grpSpPr>
        <p:sp>
          <p:nvSpPr>
            <p:cNvPr id="1123" name="Google Shape;1123;p252"/>
            <p:cNvSpPr/>
            <p:nvPr/>
          </p:nvSpPr>
          <p:spPr>
            <a:xfrm>
              <a:off x="18668" y="3774"/>
              <a:ext cx="3722131" cy="2233278"/>
            </a:xfrm>
            <a:prstGeom prst="rect">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52"/>
            <p:cNvSpPr txBox="1"/>
            <p:nvPr/>
          </p:nvSpPr>
          <p:spPr>
            <a:xfrm>
              <a:off x="18668" y="3774"/>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 user-friendly and AI-boosted Digital Democracy platform that augments Deliberative Participation at scale; </a:t>
              </a:r>
              <a:endParaRPr b="0" i="0" sz="2400" u="none" cap="none" strike="noStrike">
                <a:solidFill>
                  <a:schemeClr val="lt1"/>
                </a:solidFill>
                <a:latin typeface="Arial"/>
                <a:ea typeface="Arial"/>
                <a:cs typeface="Arial"/>
                <a:sym typeface="Arial"/>
              </a:endParaRPr>
            </a:p>
          </p:txBody>
        </p:sp>
        <p:sp>
          <p:nvSpPr>
            <p:cNvPr id="1125" name="Google Shape;1125;p252"/>
            <p:cNvSpPr/>
            <p:nvPr/>
          </p:nvSpPr>
          <p:spPr>
            <a:xfrm>
              <a:off x="4113013" y="3774"/>
              <a:ext cx="3722131" cy="2233278"/>
            </a:xfrm>
            <a:prstGeom prst="rect">
              <a:avLst/>
            </a:prstGeom>
            <a:solidFill>
              <a:schemeClr val="accent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52"/>
            <p:cNvSpPr txBox="1"/>
            <p:nvPr/>
          </p:nvSpPr>
          <p:spPr>
            <a:xfrm>
              <a:off x="4113013" y="3774"/>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Argument and social knowledge mining, aggregation and visualization mechanisms for large-scale participation and deliberation process. </a:t>
              </a:r>
              <a:endParaRPr b="0" i="0" sz="2400" u="none" cap="none" strike="noStrike">
                <a:solidFill>
                  <a:schemeClr val="lt1"/>
                </a:solidFill>
                <a:latin typeface="Arial"/>
                <a:ea typeface="Arial"/>
                <a:cs typeface="Arial"/>
                <a:sym typeface="Arial"/>
              </a:endParaRPr>
            </a:p>
          </p:txBody>
        </p:sp>
        <p:sp>
          <p:nvSpPr>
            <p:cNvPr id="1127" name="Google Shape;1127;p252"/>
            <p:cNvSpPr/>
            <p:nvPr/>
          </p:nvSpPr>
          <p:spPr>
            <a:xfrm>
              <a:off x="8207358" y="3774"/>
              <a:ext cx="3722131" cy="2233278"/>
            </a:xfrm>
            <a:prstGeom prst="rect">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52"/>
            <p:cNvSpPr txBox="1"/>
            <p:nvPr/>
          </p:nvSpPr>
          <p:spPr>
            <a:xfrm>
              <a:off x="8207358" y="3774"/>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Awareness and explanation services to improve trust and transparency between citizens and policy makers.</a:t>
              </a:r>
              <a:endParaRPr b="0" i="0" sz="2400" u="none" cap="none" strike="noStrike">
                <a:solidFill>
                  <a:schemeClr val="lt1"/>
                </a:solidFill>
                <a:latin typeface="Arial"/>
                <a:ea typeface="Arial"/>
                <a:cs typeface="Arial"/>
                <a:sym typeface="Arial"/>
              </a:endParaRPr>
            </a:p>
          </p:txBody>
        </p:sp>
        <p:sp>
          <p:nvSpPr>
            <p:cNvPr id="1129" name="Google Shape;1129;p252"/>
            <p:cNvSpPr/>
            <p:nvPr/>
          </p:nvSpPr>
          <p:spPr>
            <a:xfrm>
              <a:off x="18668" y="2609266"/>
              <a:ext cx="3722131" cy="2233278"/>
            </a:xfrm>
            <a:prstGeom prst="rect">
              <a:avLst/>
            </a:prstGeom>
            <a:solidFill>
              <a:srgbClr val="49A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52"/>
            <p:cNvSpPr txBox="1"/>
            <p:nvPr/>
          </p:nvSpPr>
          <p:spPr>
            <a:xfrm>
              <a:off x="18668" y="2609266"/>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Novel ML/NLP pipelines for actionable knowledge discovery and informed decision/policy making</a:t>
              </a:r>
              <a:endParaRPr b="0" i="0" sz="2400" u="none" cap="none" strike="noStrike">
                <a:solidFill>
                  <a:schemeClr val="lt1"/>
                </a:solidFill>
                <a:latin typeface="Arial"/>
                <a:ea typeface="Arial"/>
                <a:cs typeface="Arial"/>
                <a:sym typeface="Arial"/>
              </a:endParaRPr>
            </a:p>
          </p:txBody>
        </p:sp>
        <p:sp>
          <p:nvSpPr>
            <p:cNvPr id="1131" name="Google Shape;1131;p252"/>
            <p:cNvSpPr/>
            <p:nvPr/>
          </p:nvSpPr>
          <p:spPr>
            <a:xfrm>
              <a:off x="4113013" y="2609266"/>
              <a:ext cx="3722131" cy="2233278"/>
            </a:xfrm>
            <a:prstGeom prst="rect">
              <a:avLst/>
            </a:prstGeom>
            <a:solidFill>
              <a:srgbClr val="F795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52"/>
            <p:cNvSpPr txBox="1"/>
            <p:nvPr/>
          </p:nvSpPr>
          <p:spPr>
            <a:xfrm>
              <a:off x="4113013" y="2609266"/>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New  socio-technical mechanisms for conflict mediation in large-scale argumentative deliberation.</a:t>
              </a:r>
              <a:endParaRPr b="0" i="0" sz="2400" u="none" cap="none" strike="noStrike">
                <a:solidFill>
                  <a:schemeClr val="lt1"/>
                </a:solidFill>
                <a:latin typeface="Arial"/>
                <a:ea typeface="Arial"/>
                <a:cs typeface="Arial"/>
                <a:sym typeface="Arial"/>
              </a:endParaRPr>
            </a:p>
          </p:txBody>
        </p:sp>
        <p:sp>
          <p:nvSpPr>
            <p:cNvPr id="1133" name="Google Shape;1133;p252"/>
            <p:cNvSpPr/>
            <p:nvPr/>
          </p:nvSpPr>
          <p:spPr>
            <a:xfrm>
              <a:off x="8207358" y="2609266"/>
              <a:ext cx="3722131" cy="2233278"/>
            </a:xfrm>
            <a:prstGeom prst="rect">
              <a:avLst/>
            </a:prstGeom>
            <a:solidFill>
              <a:srgbClr val="BF504D"/>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52"/>
            <p:cNvSpPr txBox="1"/>
            <p:nvPr/>
          </p:nvSpPr>
          <p:spPr>
            <a:xfrm>
              <a:off x="8207358" y="2609266"/>
              <a:ext cx="3722131" cy="2233278"/>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1" i="0" lang="en-US" sz="2400" u="none" cap="none" strike="noStrike">
                  <a:solidFill>
                    <a:schemeClr val="lt1"/>
                  </a:solidFill>
                  <a:latin typeface="Arial"/>
                  <a:ea typeface="Arial"/>
                  <a:cs typeface="Arial"/>
                  <a:sym typeface="Arial"/>
                </a:rPr>
                <a:t>and demonstrated measurable impact </a:t>
              </a:r>
              <a:r>
                <a:rPr b="0" i="0" lang="en-US" sz="2400" u="none" cap="none" strike="noStrike">
                  <a:solidFill>
                    <a:schemeClr val="lt1"/>
                  </a:solidFill>
                  <a:latin typeface="Arial"/>
                  <a:ea typeface="Arial"/>
                  <a:cs typeface="Arial"/>
                  <a:sym typeface="Arial"/>
                </a:rPr>
                <a:t>of such innovations in real-world settings. </a:t>
              </a:r>
              <a:endParaRPr b="0" i="0" sz="2400" u="none" cap="none" strike="noStrike">
                <a:solidFill>
                  <a:schemeClr val="lt1"/>
                </a:solidFill>
                <a:latin typeface="Arial"/>
                <a:ea typeface="Arial"/>
                <a:cs typeface="Arial"/>
                <a:sym typeface="Arial"/>
              </a:endParaRPr>
            </a:p>
          </p:txBody>
        </p:sp>
      </p:grpSp>
      <p:pic>
        <p:nvPicPr>
          <p:cNvPr id="1135" name="Google Shape;1135;p252"/>
          <p:cNvPicPr preferRelativeResize="0"/>
          <p:nvPr/>
        </p:nvPicPr>
        <p:blipFill rotWithShape="1">
          <a:blip r:embed="rId3">
            <a:alphaModFix/>
          </a:blip>
          <a:srcRect b="0" l="0" r="0" t="0"/>
          <a:stretch/>
        </p:blipFill>
        <p:spPr>
          <a:xfrm>
            <a:off x="4989359" y="1049152"/>
            <a:ext cx="2213283" cy="1052194"/>
          </a:xfrm>
          <a:prstGeom prst="rect">
            <a:avLst/>
          </a:prstGeom>
          <a:noFill/>
          <a:ln>
            <a:noFill/>
          </a:ln>
        </p:spPr>
      </p:pic>
      <p:pic>
        <p:nvPicPr>
          <p:cNvPr descr="Logo, icon, company name&#10;&#10;Description automatically generated" id="1136" name="Google Shape;1136;p252"/>
          <p:cNvPicPr preferRelativeResize="0"/>
          <p:nvPr/>
        </p:nvPicPr>
        <p:blipFill rotWithShape="1">
          <a:blip r:embed="rId4">
            <a:alphaModFix/>
          </a:blip>
          <a:srcRect b="0" l="0" r="0" t="0"/>
          <a:stretch/>
        </p:blipFill>
        <p:spPr>
          <a:xfrm>
            <a:off x="8530725" y="940882"/>
            <a:ext cx="1128156" cy="1034143"/>
          </a:xfrm>
          <a:prstGeom prst="rect">
            <a:avLst/>
          </a:prstGeom>
          <a:noFill/>
          <a:ln>
            <a:noFill/>
          </a:ln>
        </p:spPr>
      </p:pic>
      <p:pic>
        <p:nvPicPr>
          <p:cNvPr descr="Logo&#10;&#10;Description automatically generated" id="1137" name="Google Shape;1137;p252"/>
          <p:cNvPicPr preferRelativeResize="0"/>
          <p:nvPr/>
        </p:nvPicPr>
        <p:blipFill rotWithShape="1">
          <a:blip r:embed="rId5">
            <a:alphaModFix/>
          </a:blip>
          <a:srcRect b="0" l="0" r="0" t="0"/>
          <a:stretch/>
        </p:blipFill>
        <p:spPr>
          <a:xfrm>
            <a:off x="1422400" y="3795540"/>
            <a:ext cx="1014416" cy="817592"/>
          </a:xfrm>
          <a:prstGeom prst="rect">
            <a:avLst/>
          </a:prstGeom>
          <a:noFill/>
          <a:ln>
            <a:noFill/>
          </a:ln>
        </p:spPr>
      </p:pic>
      <p:pic>
        <p:nvPicPr>
          <p:cNvPr descr="A picture containing text, clipart&#10;&#10;Description automatically generated" id="1138" name="Google Shape;1138;p252"/>
          <p:cNvPicPr preferRelativeResize="0"/>
          <p:nvPr/>
        </p:nvPicPr>
        <p:blipFill rotWithShape="1">
          <a:blip r:embed="rId6">
            <a:alphaModFix/>
          </a:blip>
          <a:srcRect b="0" l="0" r="0" t="0"/>
          <a:stretch/>
        </p:blipFill>
        <p:spPr>
          <a:xfrm>
            <a:off x="5809524" y="4007850"/>
            <a:ext cx="719125" cy="723375"/>
          </a:xfrm>
          <a:prstGeom prst="rect">
            <a:avLst/>
          </a:prstGeom>
          <a:noFill/>
          <a:ln>
            <a:noFill/>
          </a:ln>
        </p:spPr>
      </p:pic>
      <p:pic>
        <p:nvPicPr>
          <p:cNvPr descr="Graphical user interface, logo&#10;&#10;Description automatically generated" id="1139" name="Google Shape;1139;p252"/>
          <p:cNvPicPr preferRelativeResize="0"/>
          <p:nvPr/>
        </p:nvPicPr>
        <p:blipFill rotWithShape="1">
          <a:blip r:embed="rId7">
            <a:alphaModFix/>
          </a:blip>
          <a:srcRect b="0" l="0" r="0" t="0"/>
          <a:stretch/>
        </p:blipFill>
        <p:spPr>
          <a:xfrm>
            <a:off x="1046882" y="1236330"/>
            <a:ext cx="2094393" cy="677853"/>
          </a:xfrm>
          <a:prstGeom prst="rect">
            <a:avLst/>
          </a:prstGeom>
          <a:noFill/>
          <a:ln>
            <a:noFill/>
          </a:ln>
        </p:spPr>
      </p:pic>
      <p:pic>
        <p:nvPicPr>
          <p:cNvPr id="1140" name="Google Shape;1140;p252"/>
          <p:cNvPicPr preferRelativeResize="0"/>
          <p:nvPr/>
        </p:nvPicPr>
        <p:blipFill rotWithShape="1">
          <a:blip r:embed="rId8">
            <a:alphaModFix/>
          </a:blip>
          <a:srcRect b="0" l="0" r="0" t="0"/>
          <a:stretch/>
        </p:blipFill>
        <p:spPr>
          <a:xfrm>
            <a:off x="10781553" y="3989864"/>
            <a:ext cx="1501511" cy="825375"/>
          </a:xfrm>
          <a:prstGeom prst="rect">
            <a:avLst/>
          </a:prstGeom>
          <a:noFill/>
          <a:ln>
            <a:noFill/>
          </a:ln>
        </p:spPr>
      </p:pic>
      <p:pic>
        <p:nvPicPr>
          <p:cNvPr id="1141" name="Google Shape;1141;p252"/>
          <p:cNvPicPr preferRelativeResize="0"/>
          <p:nvPr/>
        </p:nvPicPr>
        <p:blipFill rotWithShape="1">
          <a:blip r:embed="rId9">
            <a:alphaModFix/>
          </a:blip>
          <a:srcRect b="0" l="0" r="0" t="0"/>
          <a:stretch/>
        </p:blipFill>
        <p:spPr>
          <a:xfrm>
            <a:off x="11306338" y="5891633"/>
            <a:ext cx="976725" cy="1061583"/>
          </a:xfrm>
          <a:prstGeom prst="rect">
            <a:avLst/>
          </a:prstGeom>
          <a:noFill/>
          <a:ln>
            <a:noFill/>
          </a:ln>
        </p:spPr>
      </p:pic>
      <p:pic>
        <p:nvPicPr>
          <p:cNvPr id="1142" name="Google Shape;1142;p252"/>
          <p:cNvPicPr preferRelativeResize="0"/>
          <p:nvPr/>
        </p:nvPicPr>
        <p:blipFill rotWithShape="1">
          <a:blip r:embed="rId10">
            <a:alphaModFix/>
          </a:blip>
          <a:srcRect b="0" l="0" r="0" t="0"/>
          <a:stretch/>
        </p:blipFill>
        <p:spPr>
          <a:xfrm>
            <a:off x="7874000" y="4007846"/>
            <a:ext cx="1652293" cy="437154"/>
          </a:xfrm>
          <a:prstGeom prst="rect">
            <a:avLst/>
          </a:prstGeom>
          <a:noFill/>
          <a:ln>
            <a:noFill/>
          </a:ln>
        </p:spPr>
      </p:pic>
      <p:pic>
        <p:nvPicPr>
          <p:cNvPr id="1143" name="Google Shape;1143;p252"/>
          <p:cNvPicPr preferRelativeResize="0"/>
          <p:nvPr/>
        </p:nvPicPr>
        <p:blipFill rotWithShape="1">
          <a:blip r:embed="rId11">
            <a:alphaModFix/>
          </a:blip>
          <a:srcRect b="0" l="0" r="0" t="0"/>
          <a:stretch/>
        </p:blipFill>
        <p:spPr>
          <a:xfrm>
            <a:off x="8215559" y="5962756"/>
            <a:ext cx="840883" cy="84088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253"/>
          <p:cNvSpPr/>
          <p:nvPr/>
        </p:nvSpPr>
        <p:spPr>
          <a:xfrm>
            <a:off x="115488" y="2875224"/>
            <a:ext cx="11913821" cy="3857351"/>
          </a:xfrm>
          <a:prstGeom prst="roundRect">
            <a:avLst>
              <a:gd fmla="val 4238" name="adj"/>
            </a:avLst>
          </a:prstGeom>
          <a:solidFill>
            <a:schemeClr val="accent2">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rgbClr val="FFFFFF"/>
              </a:solidFill>
              <a:latin typeface="Calibri"/>
              <a:ea typeface="Calibri"/>
              <a:cs typeface="Calibri"/>
              <a:sym typeface="Calibri"/>
            </a:endParaRPr>
          </a:p>
        </p:txBody>
      </p:sp>
      <p:grpSp>
        <p:nvGrpSpPr>
          <p:cNvPr id="1149" name="Google Shape;1149;p253"/>
          <p:cNvGrpSpPr/>
          <p:nvPr/>
        </p:nvGrpSpPr>
        <p:grpSpPr>
          <a:xfrm>
            <a:off x="985037" y="3034992"/>
            <a:ext cx="10908676" cy="3476536"/>
            <a:chOff x="1452251" y="2260060"/>
            <a:chExt cx="7517467" cy="553687"/>
          </a:xfrm>
        </p:grpSpPr>
        <p:sp>
          <p:nvSpPr>
            <p:cNvPr id="1150" name="Google Shape;1150;p253"/>
            <p:cNvSpPr/>
            <p:nvPr/>
          </p:nvSpPr>
          <p:spPr>
            <a:xfrm>
              <a:off x="1452251" y="2260060"/>
              <a:ext cx="1197521" cy="553687"/>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REIMAGINING THE BUILDING BLOCKS OF DEMOCRACY</a:t>
              </a:r>
              <a:endParaRPr b="1" i="0" sz="1000" u="none" cap="none" strike="noStrike">
                <a:solidFill>
                  <a:srgbClr val="FFFFFF"/>
                </a:solidFill>
                <a:latin typeface="Open Sans SemiBold"/>
                <a:ea typeface="Open Sans SemiBold"/>
                <a:cs typeface="Open Sans SemiBold"/>
                <a:sym typeface="Open Sans SemiBold"/>
              </a:endParaRPr>
            </a:p>
          </p:txBody>
        </p:sp>
        <p:sp>
          <p:nvSpPr>
            <p:cNvPr id="1151" name="Google Shape;1151;p253"/>
            <p:cNvSpPr/>
            <p:nvPr/>
          </p:nvSpPr>
          <p:spPr>
            <a:xfrm>
              <a:off x="2716240" y="2260060"/>
              <a:ext cx="1197521" cy="553687"/>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TEENS FOR DEMOCRACY</a:t>
              </a:r>
              <a:endParaRPr b="1" i="0" sz="1000" u="none" cap="none" strike="noStrike">
                <a:solidFill>
                  <a:srgbClr val="FFFFFF"/>
                </a:solidFill>
                <a:latin typeface="Open Sans SemiBold"/>
                <a:ea typeface="Open Sans SemiBold"/>
                <a:cs typeface="Open Sans SemiBold"/>
                <a:sym typeface="Open Sans SemiBold"/>
              </a:endParaRPr>
            </a:p>
          </p:txBody>
        </p:sp>
        <p:sp>
          <p:nvSpPr>
            <p:cNvPr id="1152" name="Google Shape;1152;p253"/>
            <p:cNvSpPr/>
            <p:nvPr/>
          </p:nvSpPr>
          <p:spPr>
            <a:xfrm>
              <a:off x="3980229" y="2260060"/>
              <a:ext cx="1197521" cy="553687"/>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YOUNG THINKERS AND EU DECISION-MAKERS</a:t>
              </a:r>
              <a:endParaRPr b="1" i="0" sz="1000" u="none" cap="none" strike="noStrike">
                <a:solidFill>
                  <a:srgbClr val="FFFFFF"/>
                </a:solidFill>
                <a:latin typeface="Open Sans SemiBold"/>
                <a:ea typeface="Open Sans SemiBold"/>
                <a:cs typeface="Open Sans SemiBold"/>
                <a:sym typeface="Open Sans SemiBold"/>
              </a:endParaRPr>
            </a:p>
          </p:txBody>
        </p:sp>
        <p:sp>
          <p:nvSpPr>
            <p:cNvPr id="1153" name="Google Shape;1153;p253"/>
            <p:cNvSpPr/>
            <p:nvPr/>
          </p:nvSpPr>
          <p:spPr>
            <a:xfrm>
              <a:off x="5244218" y="2260060"/>
              <a:ext cx="1197521" cy="553687"/>
            </a:xfrm>
            <a:prstGeom prst="roundRect">
              <a:avLst>
                <a:gd fmla="val 16667" name="adj"/>
              </a:avLst>
            </a:prstGeom>
            <a:solidFill>
              <a:schemeClr val="lt1"/>
            </a:solidFill>
            <a:ln>
              <a:noFill/>
            </a:ln>
          </p:spPr>
          <p:txBody>
            <a:bodyPr anchorCtr="0" anchor="t" bIns="60950" lIns="121900" spcFirstLastPara="1" rIns="121900" wrap="square" tIns="6095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FUTURE4CITIZENS</a:t>
              </a:r>
              <a:endParaRPr b="1" i="0" sz="1000" u="none" cap="none" strike="noStrike">
                <a:solidFill>
                  <a:srgbClr val="FFFFFF"/>
                </a:solidFill>
                <a:latin typeface="Open Sans SemiBold"/>
                <a:ea typeface="Open Sans SemiBold"/>
                <a:cs typeface="Open Sans SemiBold"/>
                <a:sym typeface="Open Sans SemiBold"/>
              </a:endParaRPr>
            </a:p>
          </p:txBody>
        </p:sp>
        <p:sp>
          <p:nvSpPr>
            <p:cNvPr id="1154" name="Google Shape;1154;p253"/>
            <p:cNvSpPr/>
            <p:nvPr/>
          </p:nvSpPr>
          <p:spPr>
            <a:xfrm>
              <a:off x="6508207" y="2260060"/>
              <a:ext cx="1197521" cy="553687"/>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TRANSITION MECHANISMS FOR A DEMOCRATIC CITY</a:t>
              </a:r>
              <a:endParaRPr b="1" i="0" sz="1000" u="none" cap="none" strike="noStrike">
                <a:solidFill>
                  <a:srgbClr val="FFFFFF"/>
                </a:solidFill>
                <a:latin typeface="Open Sans SemiBold"/>
                <a:ea typeface="Open Sans SemiBold"/>
                <a:cs typeface="Open Sans SemiBold"/>
                <a:sym typeface="Open Sans SemiBold"/>
              </a:endParaRPr>
            </a:p>
          </p:txBody>
        </p:sp>
        <p:sp>
          <p:nvSpPr>
            <p:cNvPr id="1155" name="Google Shape;1155;p253"/>
            <p:cNvSpPr/>
            <p:nvPr/>
          </p:nvSpPr>
          <p:spPr>
            <a:xfrm>
              <a:off x="7772197" y="2260060"/>
              <a:ext cx="1197521" cy="553687"/>
            </a:xfrm>
            <a:prstGeom prst="roundRect">
              <a:avLst>
                <a:gd fmla="val 16667" name="adj"/>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000" u="none" cap="none" strike="noStrike">
                  <a:solidFill>
                    <a:srgbClr val="000000"/>
                  </a:solidFill>
                  <a:latin typeface="Open Sans SemiBold"/>
                  <a:ea typeface="Open Sans SemiBold"/>
                  <a:cs typeface="Open Sans SemiBold"/>
                  <a:sym typeface="Open Sans SemiBold"/>
                </a:rPr>
                <a:t>ALLIANCE FOR ENTREPRENEURSHIP AND DEVELOPMENT IN WESTERN GREECE</a:t>
              </a:r>
              <a:endParaRPr b="1" i="0" sz="1000" u="none" cap="none" strike="noStrike">
                <a:solidFill>
                  <a:srgbClr val="FFFFFF"/>
                </a:solidFill>
                <a:latin typeface="Open Sans SemiBold"/>
                <a:ea typeface="Open Sans SemiBold"/>
                <a:cs typeface="Open Sans SemiBold"/>
                <a:sym typeface="Open Sans SemiBold"/>
              </a:endParaRPr>
            </a:p>
          </p:txBody>
        </p:sp>
      </p:grpSp>
      <p:graphicFrame>
        <p:nvGraphicFramePr>
          <p:cNvPr id="1156" name="Google Shape;1156;p253"/>
          <p:cNvGraphicFramePr/>
          <p:nvPr/>
        </p:nvGraphicFramePr>
        <p:xfrm>
          <a:off x="94824" y="3828031"/>
          <a:ext cx="3000000" cy="3000000"/>
        </p:xfrm>
        <a:graphic>
          <a:graphicData uri="http://schemas.openxmlformats.org/drawingml/2006/table">
            <a:tbl>
              <a:tblPr>
                <a:noFill/>
                <a:tableStyleId>{2F6E58F3-9BA9-495F-8119-5DE61AC81018}</a:tableStyleId>
              </a:tblPr>
              <a:tblGrid>
                <a:gridCol w="901000"/>
                <a:gridCol w="1818000"/>
                <a:gridCol w="1818000"/>
                <a:gridCol w="1818000"/>
                <a:gridCol w="1818000"/>
                <a:gridCol w="1818000"/>
                <a:gridCol w="1818000"/>
              </a:tblGrid>
              <a:tr h="494450">
                <a:tc>
                  <a:txBody>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900"/>
                        <a:buFont typeface="Arial"/>
                        <a:buNone/>
                      </a:pPr>
                      <a:r>
                        <a:rPr b="1" i="0" lang="en-US" sz="900" u="none" cap="none" strike="noStrike">
                          <a:solidFill>
                            <a:srgbClr val="000000"/>
                          </a:solidFill>
                          <a:latin typeface="Open Sans"/>
                          <a:ea typeface="Open Sans"/>
                          <a:cs typeface="Open Sans"/>
                          <a:sym typeface="Open Sans"/>
                        </a:rPr>
                        <a:t>Scale</a:t>
                      </a:r>
                      <a:endParaRPr b="1" sz="900" u="none" cap="none" strike="noStrike">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u="none" cap="none" strike="noStrike">
                          <a:latin typeface="Open Sans"/>
                          <a:ea typeface="Open Sans"/>
                          <a:cs typeface="Open Sans"/>
                          <a:sym typeface="Open Sans"/>
                        </a:rPr>
                        <a:t>International</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a:latin typeface="Open Sans"/>
                          <a:ea typeface="Open Sans"/>
                          <a:cs typeface="Open Sans"/>
                          <a:sym typeface="Open Sans"/>
                        </a:rPr>
                        <a:t>Initially European, to scale out to a global level</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a:latin typeface="Open Sans"/>
                          <a:ea typeface="Open Sans"/>
                          <a:cs typeface="Open Sans"/>
                          <a:sym typeface="Open Sans"/>
                        </a:rPr>
                        <a:t>European</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a:latin typeface="Open Sans"/>
                          <a:ea typeface="Open Sans"/>
                          <a:cs typeface="Open Sans"/>
                          <a:sym typeface="Open Sans"/>
                        </a:rPr>
                        <a:t>Initially national, to scale out to a European level</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a:latin typeface="Open Sans"/>
                          <a:ea typeface="Open Sans"/>
                          <a:cs typeface="Open Sans"/>
                          <a:sym typeface="Open Sans"/>
                        </a:rPr>
                        <a:t>Initially local, to scale out to the national and EU level</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US" sz="900">
                          <a:latin typeface="Open Sans"/>
                          <a:ea typeface="Open Sans"/>
                          <a:cs typeface="Open Sans"/>
                          <a:sym typeface="Open Sans"/>
                        </a:rPr>
                        <a:t>Initially regional, to scale out to the national level</a:t>
                      </a:r>
                      <a:endParaRPr/>
                    </a:p>
                  </a:txBody>
                  <a:tcPr marT="60950" marB="60950" marR="121925" marL="1219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13275">
                <a:tc>
                  <a:txBody>
                    <a:bodyPr/>
                    <a:lstStyle/>
                    <a:p>
                      <a:pPr indent="0" lvl="0" marL="0" marR="0" rtl="0" algn="l">
                        <a:spcBef>
                          <a:spcPts val="0"/>
                        </a:spcBef>
                        <a:spcAft>
                          <a:spcPts val="0"/>
                        </a:spcAft>
                        <a:buNone/>
                      </a:pPr>
                      <a:r>
                        <a:rPr b="1" lang="en-US" sz="900">
                          <a:latin typeface="Open Sans"/>
                          <a:ea typeface="Open Sans"/>
                          <a:cs typeface="Open Sans"/>
                          <a:sym typeface="Open Sans"/>
                        </a:rPr>
                        <a:t>Distinctive character of the case</a:t>
                      </a:r>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Deliberation on the building blocks of democracy; leveraging the experience of DCF and its external network including partners such as </a:t>
                      </a:r>
                      <a:r>
                        <a:rPr b="0" i="0" lang="en-US" sz="900" u="none" cap="none" strike="noStrike">
                          <a:solidFill>
                            <a:srgbClr val="0070C0"/>
                          </a:solidFill>
                          <a:latin typeface="Open Sans"/>
                          <a:ea typeface="Open Sans"/>
                          <a:cs typeface="Open Sans"/>
                          <a:sym typeface="Open Sans"/>
                        </a:rPr>
                        <a:t>the newDemocracy Foundation, Future Consensus Institute, Konrad Adenauer Foundation, Sapienship, and The Bertelsmann Foundation</a:t>
                      </a:r>
                      <a:r>
                        <a:rPr b="0" i="0" lang="en-US" sz="900" u="none" cap="none" strike="noStrike">
                          <a:solidFill>
                            <a:srgbClr val="000000"/>
                          </a:solidFill>
                          <a:latin typeface="Open Sans"/>
                          <a:ea typeface="Open Sans"/>
                          <a:cs typeface="Open Sans"/>
                          <a:sym typeface="Open Sans"/>
                        </a:rPr>
                        <a:t>; to be broadly promoted through the </a:t>
                      </a:r>
                      <a:r>
                        <a:rPr b="0" i="0" lang="en-US" sz="900" u="none" cap="none" strike="noStrike">
                          <a:solidFill>
                            <a:srgbClr val="0070C0"/>
                          </a:solidFill>
                          <a:latin typeface="Open Sans"/>
                          <a:ea typeface="Open Sans"/>
                          <a:cs typeface="Open Sans"/>
                          <a:sym typeface="Open Sans"/>
                        </a:rPr>
                        <a:t>Athens Democracy Forum </a:t>
                      </a:r>
                      <a:endParaRPr sz="900">
                        <a:solidFill>
                          <a:srgbClr val="0070C0"/>
                        </a:solidFill>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Participation of teenagers (13-17 years old) in deliberative processes carried out within the municipal councils of 5 European municipalities; collaboration with </a:t>
                      </a:r>
                      <a:r>
                        <a:rPr b="0" i="0" lang="en-US" sz="900" u="none" cap="none" strike="noStrike">
                          <a:solidFill>
                            <a:srgbClr val="0070C0"/>
                          </a:solidFill>
                          <a:latin typeface="Open Sans"/>
                          <a:ea typeface="Open Sans"/>
                          <a:cs typeface="Open Sans"/>
                          <a:sym typeface="Open Sans"/>
                        </a:rPr>
                        <a:t>Sapienship</a:t>
                      </a:r>
                      <a:r>
                        <a:rPr b="0" i="0" lang="en-US" sz="900" u="none" cap="none" strike="noStrike">
                          <a:solidFill>
                            <a:srgbClr val="000000"/>
                          </a:solidFill>
                          <a:latin typeface="Open Sans"/>
                          <a:ea typeface="Open Sans"/>
                          <a:cs typeface="Open Sans"/>
                          <a:sym typeface="Open Sans"/>
                        </a:rPr>
                        <a:t> to set up an edutainment document on democracy that will be launched under the auspices of UNICEF </a:t>
                      </a:r>
                      <a:endParaRPr sz="900">
                        <a:latin typeface="Open Sans"/>
                        <a:ea typeface="Open Sans"/>
                        <a:cs typeface="Open Sans"/>
                        <a:sym typeface="Open Sans"/>
                      </a:endParaRPr>
                    </a:p>
                    <a:p>
                      <a:pPr indent="0" lvl="0" marL="0" marR="0" rtl="0" algn="l">
                        <a:spcBef>
                          <a:spcPts val="0"/>
                        </a:spcBef>
                        <a:spcAft>
                          <a:spcPts val="0"/>
                        </a:spcAft>
                        <a:buNone/>
                      </a:pPr>
                      <a:r>
                        <a:t/>
                      </a:r>
                      <a:endParaRPr sz="900">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Young people engage in deliberative processes with high- level EU policymakers and leading experts in the field of Citizen Science and Public Participation; built on the successful Young Thinkers initiative carried out by CEPS; to be widely promoted through the annual CEPS Ideas Lab </a:t>
                      </a:r>
                      <a:endParaRPr sz="900">
                        <a:latin typeface="Open Sans"/>
                        <a:ea typeface="Open Sans"/>
                        <a:cs typeface="Open Sans"/>
                        <a:sym typeface="Open Sans"/>
                      </a:endParaRPr>
                    </a:p>
                    <a:p>
                      <a:pPr indent="0" lvl="0" marL="0" marR="0" rtl="0" algn="l">
                        <a:spcBef>
                          <a:spcPts val="0"/>
                        </a:spcBef>
                        <a:spcAft>
                          <a:spcPts val="0"/>
                        </a:spcAft>
                        <a:buNone/>
                      </a:pPr>
                      <a:r>
                        <a:t/>
                      </a:r>
                      <a:endParaRPr sz="900">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Employment of RIE Innovative Narrative Methodology and a variation on SITRA’s </a:t>
                      </a:r>
                      <a:r>
                        <a:rPr b="0" i="0" lang="en-US" sz="900" u="none" cap="none" strike="noStrike">
                          <a:solidFill>
                            <a:srgbClr val="0070C0"/>
                          </a:solidFill>
                          <a:latin typeface="Open Sans"/>
                          <a:ea typeface="Open Sans"/>
                          <a:cs typeface="Open Sans"/>
                          <a:sym typeface="Open Sans"/>
                        </a:rPr>
                        <a:t>Futures Frequency Workshop</a:t>
                      </a:r>
                      <a:r>
                        <a:rPr b="0" i="0" lang="en-US" sz="900" u="none" cap="none" strike="noStrike">
                          <a:solidFill>
                            <a:srgbClr val="000000"/>
                          </a:solidFill>
                          <a:latin typeface="Open Sans"/>
                          <a:ea typeface="Open Sans"/>
                          <a:cs typeface="Open Sans"/>
                          <a:sym typeface="Open Sans"/>
                        </a:rPr>
                        <a:t> method to conduct a series of citizen dialogues; run by RIE in partnership with prominent foundations; focus on issues related to inequality and fiscal reform, and the role of innovation in realizing SDGs </a:t>
                      </a:r>
                      <a:endParaRPr sz="900">
                        <a:latin typeface="Open Sans"/>
                        <a:ea typeface="Open Sans"/>
                        <a:cs typeface="Open Sans"/>
                        <a:sym typeface="Open Sans"/>
                      </a:endParaRPr>
                    </a:p>
                    <a:p>
                      <a:pPr indent="0" lvl="0" marL="0" marR="0" rtl="0" algn="l">
                        <a:spcBef>
                          <a:spcPts val="0"/>
                        </a:spcBef>
                        <a:spcAft>
                          <a:spcPts val="0"/>
                        </a:spcAft>
                        <a:buNone/>
                      </a:pPr>
                      <a:r>
                        <a:t/>
                      </a:r>
                      <a:endParaRPr sz="900">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Inclusion of less skilled and marginalized segments of local civil society and group of activists; participants of multicultural origin, high percentage of young and elderly residents, institutionalization of deliberative processes between civil society and local authority; focus on urban planning issues </a:t>
                      </a:r>
                      <a:endParaRPr sz="900">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Open Sans"/>
                          <a:ea typeface="Open Sans"/>
                          <a:cs typeface="Open Sans"/>
                          <a:sym typeface="Open Sans"/>
                        </a:rPr>
                        <a:t>Deliberations at the regional level involving diverse types of stakeholders; positive attitude of stakeholders to wide and inclusive participatory processes on innovation actions; focus on social and female entrepreneurship issues </a:t>
                      </a:r>
                      <a:endParaRPr sz="900">
                        <a:latin typeface="Open Sans"/>
                        <a:ea typeface="Open Sans"/>
                        <a:cs typeface="Open Sans"/>
                        <a:sym typeface="Open Sans"/>
                      </a:endParaRPr>
                    </a:p>
                    <a:p>
                      <a:pPr indent="0" lvl="0" marL="0" marR="0" rtl="0" algn="l">
                        <a:spcBef>
                          <a:spcPts val="0"/>
                        </a:spcBef>
                        <a:spcAft>
                          <a:spcPts val="0"/>
                        </a:spcAft>
                        <a:buNone/>
                      </a:pPr>
                      <a:r>
                        <a:t/>
                      </a:r>
                      <a:endParaRPr sz="900">
                        <a:latin typeface="Open Sans"/>
                        <a:ea typeface="Open Sans"/>
                        <a:cs typeface="Open Sans"/>
                        <a:sym typeface="Open Sans"/>
                      </a:endParaRPr>
                    </a:p>
                  </a:txBody>
                  <a:tcPr marT="60950" marB="60950" marR="121925" marL="1219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1157" name="Google Shape;1157;p253"/>
          <p:cNvGrpSpPr/>
          <p:nvPr/>
        </p:nvGrpSpPr>
        <p:grpSpPr>
          <a:xfrm>
            <a:off x="13788371" y="386041"/>
            <a:ext cx="3819440" cy="5149483"/>
            <a:chOff x="6117579" y="944383"/>
            <a:chExt cx="2864580" cy="3862112"/>
          </a:xfrm>
        </p:grpSpPr>
        <p:sp>
          <p:nvSpPr>
            <p:cNvPr id="1158" name="Google Shape;1158;p253"/>
            <p:cNvSpPr/>
            <p:nvPr/>
          </p:nvSpPr>
          <p:spPr>
            <a:xfrm>
              <a:off x="6117579" y="944383"/>
              <a:ext cx="2864580" cy="3862112"/>
            </a:xfrm>
            <a:prstGeom prst="roundRect">
              <a:avLst>
                <a:gd fmla="val 4238"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67" u="none" cap="none" strike="noStrike">
                <a:solidFill>
                  <a:srgbClr val="FFFFFF"/>
                </a:solidFill>
                <a:latin typeface="Calibri"/>
                <a:ea typeface="Calibri"/>
                <a:cs typeface="Calibri"/>
                <a:sym typeface="Calibri"/>
              </a:endParaRPr>
            </a:p>
          </p:txBody>
        </p:sp>
        <p:grpSp>
          <p:nvGrpSpPr>
            <p:cNvPr id="1159" name="Google Shape;1159;p253"/>
            <p:cNvGrpSpPr/>
            <p:nvPr/>
          </p:nvGrpSpPr>
          <p:grpSpPr>
            <a:xfrm>
              <a:off x="6297545" y="1354550"/>
              <a:ext cx="2484627" cy="3302666"/>
              <a:chOff x="6777872" y="2266219"/>
              <a:chExt cx="2224726" cy="2225207"/>
            </a:xfrm>
          </p:grpSpPr>
          <p:sp>
            <p:nvSpPr>
              <p:cNvPr id="1160" name="Google Shape;1160;p253"/>
              <p:cNvSpPr/>
              <p:nvPr/>
            </p:nvSpPr>
            <p:spPr>
              <a:xfrm>
                <a:off x="6777872" y="2266219"/>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REIMAGINING THE BUILDING BLOCKS OF DEMOCRACY</a:t>
                </a:r>
                <a:endParaRPr b="1" i="0" sz="800" u="none" cap="none" strike="noStrike">
                  <a:solidFill>
                    <a:srgbClr val="FFFFFF"/>
                  </a:solidFill>
                  <a:latin typeface="Open Sans SemiBold"/>
                  <a:ea typeface="Open Sans SemiBold"/>
                  <a:cs typeface="Open Sans SemiBold"/>
                  <a:sym typeface="Open Sans SemiBold"/>
                </a:endParaRPr>
              </a:p>
            </p:txBody>
          </p:sp>
          <p:sp>
            <p:nvSpPr>
              <p:cNvPr id="1161" name="Google Shape;1161;p253"/>
              <p:cNvSpPr/>
              <p:nvPr/>
            </p:nvSpPr>
            <p:spPr>
              <a:xfrm>
                <a:off x="6777872" y="2649599"/>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TEENS FOR DEMOCRACY</a:t>
                </a:r>
                <a:endParaRPr b="1" i="0" sz="800" u="none" cap="none" strike="noStrike">
                  <a:solidFill>
                    <a:srgbClr val="FFFFFF"/>
                  </a:solidFill>
                  <a:latin typeface="Open Sans SemiBold"/>
                  <a:ea typeface="Open Sans SemiBold"/>
                  <a:cs typeface="Open Sans SemiBold"/>
                  <a:sym typeface="Open Sans SemiBold"/>
                </a:endParaRPr>
              </a:p>
            </p:txBody>
          </p:sp>
          <p:sp>
            <p:nvSpPr>
              <p:cNvPr id="1162" name="Google Shape;1162;p253"/>
              <p:cNvSpPr/>
              <p:nvPr/>
            </p:nvSpPr>
            <p:spPr>
              <a:xfrm>
                <a:off x="6777872" y="3032979"/>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YOUNG THINKERS AND EU DECISION-MAKERS</a:t>
                </a:r>
                <a:endParaRPr b="1" i="0" sz="800" u="none" cap="none" strike="noStrike">
                  <a:solidFill>
                    <a:srgbClr val="FFFFFF"/>
                  </a:solidFill>
                  <a:latin typeface="Open Sans SemiBold"/>
                  <a:ea typeface="Open Sans SemiBold"/>
                  <a:cs typeface="Open Sans SemiBold"/>
                  <a:sym typeface="Open Sans SemiBold"/>
                </a:endParaRPr>
              </a:p>
            </p:txBody>
          </p:sp>
          <p:sp>
            <p:nvSpPr>
              <p:cNvPr id="1163" name="Google Shape;1163;p253"/>
              <p:cNvSpPr/>
              <p:nvPr/>
            </p:nvSpPr>
            <p:spPr>
              <a:xfrm>
                <a:off x="6777872" y="3416359"/>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EUROPE4CITIZENS</a:t>
                </a:r>
                <a:endParaRPr b="1" i="0" sz="800" u="none" cap="none" strike="noStrike">
                  <a:solidFill>
                    <a:srgbClr val="FFFFFF"/>
                  </a:solidFill>
                  <a:latin typeface="Open Sans SemiBold"/>
                  <a:ea typeface="Open Sans SemiBold"/>
                  <a:cs typeface="Open Sans SemiBold"/>
                  <a:sym typeface="Open Sans SemiBold"/>
                </a:endParaRPr>
              </a:p>
            </p:txBody>
          </p:sp>
          <p:sp>
            <p:nvSpPr>
              <p:cNvPr id="1164" name="Google Shape;1164;p253"/>
              <p:cNvSpPr/>
              <p:nvPr/>
            </p:nvSpPr>
            <p:spPr>
              <a:xfrm>
                <a:off x="6777872" y="3799739"/>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TRANSITION MECHANISMS FOR A DEMOCRATIC CITY</a:t>
                </a:r>
                <a:endParaRPr b="1" i="0" sz="800" u="none" cap="none" strike="noStrike">
                  <a:solidFill>
                    <a:srgbClr val="FFFFFF"/>
                  </a:solidFill>
                  <a:latin typeface="Open Sans SemiBold"/>
                  <a:ea typeface="Open Sans SemiBold"/>
                  <a:cs typeface="Open Sans SemiBold"/>
                  <a:sym typeface="Open Sans SemiBold"/>
                </a:endParaRPr>
              </a:p>
            </p:txBody>
          </p:sp>
          <p:sp>
            <p:nvSpPr>
              <p:cNvPr id="1165" name="Google Shape;1165;p253"/>
              <p:cNvSpPr/>
              <p:nvPr/>
            </p:nvSpPr>
            <p:spPr>
              <a:xfrm>
                <a:off x="6777872" y="4183118"/>
                <a:ext cx="2224726" cy="308308"/>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067" u="none" cap="none" strike="noStrike">
                    <a:solidFill>
                      <a:srgbClr val="000000"/>
                    </a:solidFill>
                    <a:latin typeface="Open Sans SemiBold"/>
                    <a:ea typeface="Open Sans SemiBold"/>
                    <a:cs typeface="Open Sans SemiBold"/>
                    <a:sym typeface="Open Sans SemiBold"/>
                  </a:rPr>
                  <a:t>ALLIANCE FOR ENTREPRENEURSHIP AND DEVELOPMENT IN WESTERN GREECE</a:t>
                </a:r>
                <a:endParaRPr b="1" i="0" sz="800" u="none" cap="none" strike="noStrike">
                  <a:solidFill>
                    <a:srgbClr val="FFFFFF"/>
                  </a:solidFill>
                  <a:latin typeface="Open Sans SemiBold"/>
                  <a:ea typeface="Open Sans SemiBold"/>
                  <a:cs typeface="Open Sans SemiBold"/>
                  <a:sym typeface="Open Sans SemiBold"/>
                </a:endParaRPr>
              </a:p>
            </p:txBody>
          </p:sp>
        </p:grpSp>
        <p:sp>
          <p:nvSpPr>
            <p:cNvPr id="1166" name="Google Shape;1166;p253"/>
            <p:cNvSpPr txBox="1"/>
            <p:nvPr/>
          </p:nvSpPr>
          <p:spPr>
            <a:xfrm>
              <a:off x="6240544" y="1006702"/>
              <a:ext cx="2636419" cy="344270"/>
            </a:xfrm>
            <a:prstGeom prst="rect">
              <a:avLst/>
            </a:prstGeom>
            <a:noFill/>
            <a:ln>
              <a:noFill/>
            </a:ln>
          </p:spPr>
          <p:txBody>
            <a:bodyPr anchorCtr="0" anchor="t" bIns="121900" lIns="121900" spcFirstLastPara="1" rIns="121900" wrap="square" tIns="121900">
              <a:normAutofit/>
            </a:bodyPr>
            <a:lstStyle/>
            <a:p>
              <a:pPr indent="0" lvl="0" marL="10585" marR="0" rtl="0" algn="ctr">
                <a:lnSpc>
                  <a:spcPct val="100000"/>
                </a:lnSpc>
                <a:spcBef>
                  <a:spcPts val="0"/>
                </a:spcBef>
                <a:spcAft>
                  <a:spcPts val="0"/>
                </a:spcAft>
                <a:buClr>
                  <a:srgbClr val="4F81BD"/>
                </a:buClr>
                <a:buSzPts val="1600"/>
                <a:buFont typeface="Open Sans"/>
                <a:buNone/>
              </a:pPr>
              <a:r>
                <a:rPr b="1" i="0" lang="en-US" sz="1200" u="none" cap="none" strike="noStrike">
                  <a:solidFill>
                    <a:srgbClr val="000000"/>
                  </a:solidFill>
                  <a:latin typeface="Open Sans"/>
                  <a:ea typeface="Open Sans"/>
                  <a:cs typeface="Open Sans"/>
                  <a:sym typeface="Open Sans"/>
                </a:rPr>
                <a:t>6 USE CASES</a:t>
              </a:r>
              <a:endParaRPr/>
            </a:p>
          </p:txBody>
        </p:sp>
      </p:grpSp>
      <p:sp>
        <p:nvSpPr>
          <p:cNvPr id="1167" name="Google Shape;1167;p253"/>
          <p:cNvSpPr txBox="1"/>
          <p:nvPr>
            <p:ph type="title"/>
          </p:nvPr>
        </p:nvSpPr>
        <p:spPr>
          <a:xfrm>
            <a:off x="562708" y="1083212"/>
            <a:ext cx="10941562" cy="107061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Calibri"/>
              <a:buNone/>
            </a:pPr>
            <a:r>
              <a:rPr lang="en-US" sz="4400"/>
              <a:t>6 Pilots to Experiments with </a:t>
            </a:r>
            <a:br>
              <a:rPr lang="en-US" sz="4400"/>
            </a:br>
            <a:r>
              <a:rPr lang="en-US" sz="4400"/>
              <a:t>Scaling Deliberative Democracy Tools, Methods and Processes</a:t>
            </a:r>
            <a:endParaRPr sz="4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255"/>
          <p:cNvSpPr txBox="1"/>
          <p:nvPr/>
        </p:nvSpPr>
        <p:spPr>
          <a:xfrm>
            <a:off x="1594596" y="2209800"/>
            <a:ext cx="9002808" cy="693920"/>
          </a:xfrm>
          <a:prstGeom prst="rect">
            <a:avLst/>
          </a:prstGeom>
          <a:noFill/>
          <a:ln>
            <a:noFill/>
          </a:ln>
        </p:spPr>
        <p:txBody>
          <a:bodyPr anchorCtr="0" anchor="ctr" bIns="30475" lIns="60950" spcFirstLastPara="1" rIns="60950" wrap="square" tIns="30475">
            <a:noAutofit/>
          </a:bodyPr>
          <a:lstStyle/>
          <a:p>
            <a:pPr indent="0" lvl="0" marL="0" marR="0" rtl="0" algn="l">
              <a:lnSpc>
                <a:spcPct val="100000"/>
              </a:lnSpc>
              <a:spcBef>
                <a:spcPts val="0"/>
              </a:spcBef>
              <a:spcAft>
                <a:spcPts val="0"/>
              </a:spcAft>
              <a:buClr>
                <a:srgbClr val="000000"/>
              </a:buClr>
              <a:buSzPts val="4268"/>
              <a:buFont typeface="Arial"/>
              <a:buNone/>
            </a:pPr>
            <a:r>
              <a:rPr b="1" i="0" lang="en-US" sz="4268" u="none" cap="none" strike="noStrike">
                <a:solidFill>
                  <a:srgbClr val="000000"/>
                </a:solidFill>
                <a:latin typeface="Arial"/>
                <a:ea typeface="Arial"/>
                <a:cs typeface="Arial"/>
                <a:sym typeface="Arial"/>
              </a:rPr>
              <a:t>Conclusion and Future Research Challenges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36"/>
          <p:cNvSpPr txBox="1"/>
          <p:nvPr>
            <p:ph type="title"/>
          </p:nvPr>
        </p:nvSpPr>
        <p:spPr>
          <a:xfrm>
            <a:off x="914401" y="635000"/>
            <a:ext cx="9950103" cy="1507376"/>
          </a:xfrm>
          <a:prstGeom prst="rect">
            <a:avLst/>
          </a:prstGeom>
          <a:noFill/>
          <a:ln>
            <a:noFill/>
          </a:ln>
        </p:spPr>
        <p:txBody>
          <a:bodyPr anchorCtr="0" anchor="b" bIns="45700" lIns="91425" spcFirstLastPara="1" rIns="91425" wrap="square" tIns="45700">
            <a:noAutofit/>
          </a:bodyPr>
          <a:lstStyle/>
          <a:p>
            <a:pPr indent="0" lvl="0" marL="0" rtl="0" algn="l">
              <a:lnSpc>
                <a:spcPct val="110000"/>
              </a:lnSpc>
              <a:spcBef>
                <a:spcPts val="0"/>
              </a:spcBef>
              <a:spcAft>
                <a:spcPts val="0"/>
              </a:spcAft>
              <a:buClr>
                <a:schemeClr val="dk1"/>
              </a:buClr>
              <a:buSzPts val="3200"/>
              <a:buFont typeface="Arial"/>
              <a:buNone/>
            </a:pPr>
            <a:r>
              <a:rPr b="1" lang="en-US" sz="4267">
                <a:latin typeface="Arial"/>
                <a:ea typeface="Arial"/>
                <a:cs typeface="Arial"/>
                <a:sym typeface="Arial"/>
              </a:rPr>
              <a:t>Deliberation as Fundamental Democratic Right</a:t>
            </a:r>
            <a:endParaRPr b="1" sz="4267">
              <a:latin typeface="Arial"/>
              <a:ea typeface="Arial"/>
              <a:cs typeface="Arial"/>
              <a:sym typeface="Arial"/>
            </a:endParaRPr>
          </a:p>
        </p:txBody>
      </p:sp>
      <p:sp>
        <p:nvSpPr>
          <p:cNvPr id="1178" name="Google Shape;1178;p36"/>
          <p:cNvSpPr txBox="1"/>
          <p:nvPr>
            <p:ph idx="1" type="body"/>
          </p:nvPr>
        </p:nvSpPr>
        <p:spPr>
          <a:xfrm>
            <a:off x="304599" y="2311400"/>
            <a:ext cx="11495635" cy="4430684"/>
          </a:xfrm>
          <a:prstGeom prst="rect">
            <a:avLst/>
          </a:prstGeom>
          <a:noFill/>
          <a:ln>
            <a:noFill/>
          </a:ln>
        </p:spPr>
        <p:txBody>
          <a:bodyPr anchorCtr="0" anchor="t" bIns="45700" lIns="91425" spcFirstLastPara="1" rIns="91425" wrap="square" tIns="45700">
            <a:normAutofit/>
          </a:bodyPr>
          <a:lstStyle/>
          <a:p>
            <a:pPr indent="0" lvl="0" marL="685840" rtl="0" algn="l">
              <a:lnSpc>
                <a:spcPct val="120000"/>
              </a:lnSpc>
              <a:spcBef>
                <a:spcPts val="0"/>
              </a:spcBef>
              <a:spcAft>
                <a:spcPts val="0"/>
              </a:spcAft>
              <a:buClr>
                <a:schemeClr val="dk1"/>
              </a:buClr>
              <a:buSzPts val="2100"/>
              <a:buNone/>
            </a:pPr>
            <a:r>
              <a:rPr lang="en-US" sz="2100">
                <a:latin typeface="Arial"/>
                <a:ea typeface="Arial"/>
                <a:cs typeface="Arial"/>
                <a:sym typeface="Arial"/>
              </a:rPr>
              <a:t>Democratic rights and requirements, both in political science and in computer science research, often include </a:t>
            </a:r>
            <a:r>
              <a:rPr b="1" lang="en-US" sz="2100">
                <a:latin typeface="Arial"/>
                <a:ea typeface="Arial"/>
                <a:cs typeface="Arial"/>
                <a:sym typeface="Arial"/>
              </a:rPr>
              <a:t>deliberation as a fundamental requirement of citizens</a:t>
            </a:r>
            <a:r>
              <a:rPr lang="en-US" sz="2100">
                <a:latin typeface="Arial"/>
                <a:ea typeface="Arial"/>
                <a:cs typeface="Arial"/>
                <a:sym typeface="Arial"/>
              </a:rPr>
              <a:t>, but the most widely adopted deliberative democracy practices around the world today do not reach the many, involve high costs, and rarely take advantage of the collaboration and engagement of the computing community, particularly advances in online deliberation.</a:t>
            </a:r>
            <a:endParaRPr>
              <a:latin typeface="Arial"/>
              <a:ea typeface="Arial"/>
              <a:cs typeface="Arial"/>
              <a:sym typeface="Arial"/>
            </a:endParaRPr>
          </a:p>
          <a:p>
            <a:pPr indent="0" lvl="0" marL="685840" rtl="0" algn="l">
              <a:lnSpc>
                <a:spcPct val="120000"/>
              </a:lnSpc>
              <a:spcBef>
                <a:spcPts val="0"/>
              </a:spcBef>
              <a:spcAft>
                <a:spcPts val="0"/>
              </a:spcAft>
              <a:buClr>
                <a:schemeClr val="dk1"/>
              </a:buClr>
              <a:buSzPts val="2100"/>
              <a:buNone/>
            </a:pPr>
            <a:r>
              <a:t/>
            </a:r>
            <a:endParaRPr sz="2100">
              <a:latin typeface="Arial"/>
              <a:ea typeface="Arial"/>
              <a:cs typeface="Arial"/>
              <a:sym typeface="Arial"/>
            </a:endParaRPr>
          </a:p>
          <a:p>
            <a:pPr indent="0" lvl="0" marL="685840" rtl="0" algn="l">
              <a:lnSpc>
                <a:spcPct val="120000"/>
              </a:lnSpc>
              <a:spcBef>
                <a:spcPts val="0"/>
              </a:spcBef>
              <a:spcAft>
                <a:spcPts val="0"/>
              </a:spcAft>
              <a:buClr>
                <a:schemeClr val="dk1"/>
              </a:buClr>
              <a:buSzPts val="2100"/>
              <a:buNone/>
            </a:pPr>
            <a:r>
              <a:rPr b="1" i="1" lang="en-US" sz="2100">
                <a:latin typeface="Arial"/>
                <a:ea typeface="Arial"/>
                <a:cs typeface="Arial"/>
                <a:sym typeface="Arial"/>
              </a:rPr>
              <a:t>What can we do about this as scientists, academics, practitioners parents and world citizens?</a:t>
            </a:r>
            <a:endParaRPr>
              <a:latin typeface="Arial"/>
              <a:ea typeface="Arial"/>
              <a:cs typeface="Arial"/>
              <a:sym typeface="Arial"/>
            </a:endParaRPr>
          </a:p>
          <a:p>
            <a:pPr indent="0" lvl="0" marL="0" rtl="0" algn="l">
              <a:lnSpc>
                <a:spcPct val="120000"/>
              </a:lnSpc>
              <a:spcBef>
                <a:spcPts val="1000"/>
              </a:spcBef>
              <a:spcAft>
                <a:spcPts val="0"/>
              </a:spcAft>
              <a:buClr>
                <a:schemeClr val="dk1"/>
              </a:buClr>
              <a:buSzPts val="1800"/>
              <a:buNone/>
            </a:pPr>
            <a:br>
              <a:rPr lang="en-US">
                <a:latin typeface="Arial"/>
                <a:ea typeface="Arial"/>
                <a:cs typeface="Arial"/>
                <a:sym typeface="Arial"/>
              </a:rPr>
            </a:br>
            <a:endParaRPr>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37"/>
          <p:cNvSpPr txBox="1"/>
          <p:nvPr>
            <p:ph type="title"/>
          </p:nvPr>
        </p:nvSpPr>
        <p:spPr>
          <a:xfrm>
            <a:off x="864929" y="78375"/>
            <a:ext cx="9950100" cy="1507500"/>
          </a:xfrm>
          <a:prstGeom prst="rect">
            <a:avLst/>
          </a:prstGeom>
          <a:noFill/>
          <a:ln>
            <a:noFill/>
          </a:ln>
        </p:spPr>
        <p:txBody>
          <a:bodyPr anchorCtr="0" anchor="b" bIns="45700" lIns="91425" spcFirstLastPara="1" rIns="91425" wrap="square" tIns="45700">
            <a:normAutofit/>
          </a:bodyPr>
          <a:lstStyle/>
          <a:p>
            <a:pPr indent="0" lvl="0" marL="0" rtl="0" algn="l">
              <a:lnSpc>
                <a:spcPct val="110000"/>
              </a:lnSpc>
              <a:spcBef>
                <a:spcPts val="0"/>
              </a:spcBef>
              <a:spcAft>
                <a:spcPts val="0"/>
              </a:spcAft>
              <a:buClr>
                <a:schemeClr val="dk1"/>
              </a:buClr>
              <a:buSzPts val="3200"/>
              <a:buFont typeface="Calibri"/>
              <a:buNone/>
            </a:pPr>
            <a:r>
              <a:rPr b="1" lang="en-US" sz="4267"/>
              <a:t>A Vibrant Time for Civic Tech</a:t>
            </a:r>
            <a:endParaRPr b="1" sz="4267"/>
          </a:p>
        </p:txBody>
      </p:sp>
      <p:pic>
        <p:nvPicPr>
          <p:cNvPr descr="Graphical user interface, application, website&#10;&#10;Description automatically generated" id="1184" name="Google Shape;1184;p37"/>
          <p:cNvPicPr preferRelativeResize="0"/>
          <p:nvPr>
            <p:ph idx="1" type="body"/>
          </p:nvPr>
        </p:nvPicPr>
        <p:blipFill rotWithShape="1">
          <a:blip r:embed="rId3">
            <a:alphaModFix/>
          </a:blip>
          <a:srcRect b="0" l="0" r="0" t="0"/>
          <a:stretch/>
        </p:blipFill>
        <p:spPr>
          <a:xfrm>
            <a:off x="864928" y="1673994"/>
            <a:ext cx="2823300" cy="3998400"/>
          </a:xfrm>
          <a:prstGeom prst="rect">
            <a:avLst/>
          </a:prstGeom>
          <a:noFill/>
          <a:ln>
            <a:noFill/>
          </a:ln>
        </p:spPr>
      </p:pic>
      <p:pic>
        <p:nvPicPr>
          <p:cNvPr descr="Graphical user interface, text, application&#10;&#10;Description automatically generated" id="1185" name="Google Shape;1185;p37"/>
          <p:cNvPicPr preferRelativeResize="0"/>
          <p:nvPr/>
        </p:nvPicPr>
        <p:blipFill rotWithShape="1">
          <a:blip r:embed="rId4">
            <a:alphaModFix/>
          </a:blip>
          <a:srcRect b="0" l="0" r="0" t="0"/>
          <a:stretch/>
        </p:blipFill>
        <p:spPr>
          <a:xfrm>
            <a:off x="4156481" y="2388344"/>
            <a:ext cx="7279017" cy="3002280"/>
          </a:xfrm>
          <a:prstGeom prst="rect">
            <a:avLst/>
          </a:prstGeom>
          <a:noFill/>
          <a:ln>
            <a:noFill/>
          </a:ln>
          <a:effectLst>
            <a:outerShdw blurRad="975568" rotWithShape="0" algn="ctr" dir="5400000" dist="368299">
              <a:srgbClr val="000000">
                <a:alpha val="38431"/>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4" name="Shape 664"/>
        <p:cNvGrpSpPr/>
        <p:nvPr/>
      </p:nvGrpSpPr>
      <p:grpSpPr>
        <a:xfrm>
          <a:off x="0" y="0"/>
          <a:ext cx="0" cy="0"/>
          <a:chOff x="0" y="0"/>
          <a:chExt cx="0" cy="0"/>
        </a:xfrm>
      </p:grpSpPr>
      <p:sp>
        <p:nvSpPr>
          <p:cNvPr id="665" name="Google Shape;665;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descr="Digital graphs and numbers in 3D" id="666" name="Google Shape;666;p4"/>
          <p:cNvPicPr preferRelativeResize="0"/>
          <p:nvPr/>
        </p:nvPicPr>
        <p:blipFill rotWithShape="1">
          <a:blip r:embed="rId3">
            <a:alphaModFix/>
          </a:blip>
          <a:srcRect b="7536" l="0" r="0" t="8195"/>
          <a:stretch/>
        </p:blipFill>
        <p:spPr>
          <a:xfrm>
            <a:off x="18759" y="10494"/>
            <a:ext cx="12191979" cy="6857989"/>
          </a:xfrm>
          <a:prstGeom prst="rect">
            <a:avLst/>
          </a:prstGeom>
          <a:noFill/>
          <a:ln>
            <a:noFill/>
          </a:ln>
        </p:spPr>
      </p:pic>
      <p:sp>
        <p:nvSpPr>
          <p:cNvPr id="667" name="Google Shape;667;p4"/>
          <p:cNvSpPr/>
          <p:nvPr/>
        </p:nvSpPr>
        <p:spPr>
          <a:xfrm flipH="1" rot="10740000">
            <a:off x="-39511" y="-72076"/>
            <a:ext cx="8582352" cy="4875036"/>
          </a:xfrm>
          <a:custGeom>
            <a:rect b="b" l="l" r="r" t="t"/>
            <a:pathLst>
              <a:path extrusionOk="0" h="4875036" w="8582352">
                <a:moveTo>
                  <a:pt x="1259133" y="1707"/>
                </a:moveTo>
                <a:cubicBezTo>
                  <a:pt x="833461" y="16212"/>
                  <a:pt x="412733" y="123046"/>
                  <a:pt x="29139" y="317762"/>
                </a:cubicBezTo>
                <a:lnTo>
                  <a:pt x="0" y="333585"/>
                </a:lnTo>
                <a:lnTo>
                  <a:pt x="79271" y="4875036"/>
                </a:lnTo>
                <a:lnTo>
                  <a:pt x="8582352" y="4726614"/>
                </a:lnTo>
                <a:lnTo>
                  <a:pt x="3064323" y="550287"/>
                </a:lnTo>
                <a:lnTo>
                  <a:pt x="3002736" y="506058"/>
                </a:lnTo>
                <a:cubicBezTo>
                  <a:pt x="2522288" y="179187"/>
                  <a:pt x="1975404" y="13891"/>
                  <a:pt x="1429589" y="840"/>
                </a:cubicBezTo>
                <a:cubicBezTo>
                  <a:pt x="1372734" y="-519"/>
                  <a:pt x="1315889" y="-227"/>
                  <a:pt x="1259133" y="1707"/>
                </a:cubicBezTo>
                <a:close/>
              </a:path>
            </a:pathLst>
          </a:custGeom>
          <a:gradFill>
            <a:gsLst>
              <a:gs pos="0">
                <a:srgbClr val="FEEFD9">
                  <a:alpha val="80000"/>
                </a:srgbClr>
              </a:gs>
              <a:gs pos="22000">
                <a:srgbClr val="FEEFD9">
                  <a:alpha val="80000"/>
                </a:srgbClr>
              </a:gs>
              <a:gs pos="100000">
                <a:srgbClr val="56EAE3">
                  <a:alpha val="85490"/>
                </a:srgbClr>
              </a:gs>
            </a:gsLst>
            <a:lin ang="14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68" name="Google Shape;668;p4"/>
          <p:cNvSpPr txBox="1"/>
          <p:nvPr>
            <p:ph type="ctrTitle"/>
          </p:nvPr>
        </p:nvSpPr>
        <p:spPr>
          <a:xfrm>
            <a:off x="396814" y="239918"/>
            <a:ext cx="6168373" cy="245191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Arial"/>
              <a:buNone/>
            </a:pPr>
            <a:r>
              <a:rPr lang="en-US" sz="4000">
                <a:latin typeface="Arial"/>
                <a:ea typeface="Arial"/>
                <a:cs typeface="Arial"/>
                <a:sym typeface="Arial"/>
              </a:rPr>
              <a:t>A Theoretical Grounding For Responsible AI Use In Democratic Processes</a:t>
            </a:r>
            <a:endParaRPr sz="4000"/>
          </a:p>
        </p:txBody>
      </p:sp>
      <p:sp>
        <p:nvSpPr>
          <p:cNvPr id="669" name="Google Shape;669;p4"/>
          <p:cNvSpPr txBox="1"/>
          <p:nvPr>
            <p:ph idx="1" type="subTitle"/>
          </p:nvPr>
        </p:nvSpPr>
        <p:spPr>
          <a:xfrm>
            <a:off x="489281" y="2931737"/>
            <a:ext cx="3349214" cy="896819"/>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dk1"/>
              </a:buClr>
              <a:buSzPts val="2200"/>
              <a:buNone/>
            </a:pPr>
            <a:r>
              <a:rPr lang="en-US" sz="2200"/>
              <a:t>Professor Keith Hyams</a:t>
            </a:r>
            <a:endParaRPr/>
          </a:p>
          <a:p>
            <a:pPr indent="0" lvl="0" marL="0" rtl="0" algn="l">
              <a:lnSpc>
                <a:spcPct val="110000"/>
              </a:lnSpc>
              <a:spcBef>
                <a:spcPts val="1000"/>
              </a:spcBef>
              <a:spcAft>
                <a:spcPts val="0"/>
              </a:spcAft>
              <a:buClr>
                <a:schemeClr val="dk1"/>
              </a:buClr>
              <a:buSzPts val="2200"/>
              <a:buNone/>
            </a:pPr>
            <a:r>
              <a:rPr lang="en-US" sz="2200"/>
              <a:t>University of Warwick</a:t>
            </a:r>
            <a:endParaRPr/>
          </a:p>
          <a:p>
            <a:pPr indent="0" lvl="0" marL="0" rtl="0" algn="l">
              <a:lnSpc>
                <a:spcPct val="110000"/>
              </a:lnSpc>
              <a:spcBef>
                <a:spcPts val="1000"/>
              </a:spcBef>
              <a:spcAft>
                <a:spcPts val="0"/>
              </a:spcAft>
              <a:buClr>
                <a:schemeClr val="dk1"/>
              </a:buClr>
              <a:buSzPts val="2200"/>
              <a:buNone/>
            </a:pPr>
            <a:r>
              <a:rPr lang="en-US" sz="2200"/>
              <a:t>KT4D</a:t>
            </a:r>
            <a:endParaRPr/>
          </a:p>
        </p:txBody>
      </p:sp>
      <p:sp>
        <p:nvSpPr>
          <p:cNvPr id="670" name="Google Shape;670;p4"/>
          <p:cNvSpPr/>
          <p:nvPr/>
        </p:nvSpPr>
        <p:spPr>
          <a:xfrm flipH="1" rot="-60000">
            <a:off x="7888979" y="5014859"/>
            <a:ext cx="4324338" cy="1889417"/>
          </a:xfrm>
          <a:custGeom>
            <a:rect b="b" l="l" r="r" t="t"/>
            <a:pathLst>
              <a:path extrusionOk="0" h="1889417" w="4324338">
                <a:moveTo>
                  <a:pt x="26412" y="1889417"/>
                </a:moveTo>
                <a:lnTo>
                  <a:pt x="4324338" y="1814397"/>
                </a:lnTo>
                <a:lnTo>
                  <a:pt x="2459858" y="403264"/>
                </a:lnTo>
                <a:lnTo>
                  <a:pt x="2414726" y="370852"/>
                </a:lnTo>
                <a:cubicBezTo>
                  <a:pt x="2062641" y="131313"/>
                  <a:pt x="1661870" y="10180"/>
                  <a:pt x="1261883" y="615"/>
                </a:cubicBezTo>
                <a:cubicBezTo>
                  <a:pt x="845229" y="-9347"/>
                  <a:pt x="429425" y="101751"/>
                  <a:pt x="70385" y="326182"/>
                </a:cubicBezTo>
                <a:lnTo>
                  <a:pt x="0" y="376291"/>
                </a:lnTo>
                <a:close/>
              </a:path>
            </a:pathLst>
          </a:custGeom>
          <a:gradFill>
            <a:gsLst>
              <a:gs pos="0">
                <a:srgbClr val="FEEFD9">
                  <a:alpha val="80000"/>
                </a:srgbClr>
              </a:gs>
              <a:gs pos="27000">
                <a:srgbClr val="FEEFD9">
                  <a:alpha val="80000"/>
                </a:srgbClr>
              </a:gs>
              <a:gs pos="100000">
                <a:srgbClr val="56EAE3">
                  <a:alpha val="91372"/>
                </a:srgbClr>
              </a:gs>
            </a:gsLst>
            <a:lin ang="14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71" name="Google Shape;671;p4"/>
          <p:cNvPicPr preferRelativeResize="0"/>
          <p:nvPr/>
        </p:nvPicPr>
        <p:blipFill rotWithShape="1">
          <a:blip r:embed="rId4">
            <a:alphaModFix/>
          </a:blip>
          <a:srcRect b="0" l="0" r="0" t="0"/>
          <a:stretch/>
        </p:blipFill>
        <p:spPr>
          <a:xfrm>
            <a:off x="11064593" y="6202535"/>
            <a:ext cx="1127387" cy="704617"/>
          </a:xfrm>
          <a:prstGeom prst="rect">
            <a:avLst/>
          </a:prstGeom>
          <a:noFill/>
          <a:ln>
            <a:noFill/>
          </a:ln>
        </p:spPr>
      </p:pic>
      <p:pic>
        <p:nvPicPr>
          <p:cNvPr descr="University of Warwick new logo" id="672" name="Google Shape;672;p4"/>
          <p:cNvPicPr preferRelativeResize="0"/>
          <p:nvPr/>
        </p:nvPicPr>
        <p:blipFill rotWithShape="1">
          <a:blip r:embed="rId5">
            <a:alphaModFix/>
          </a:blip>
          <a:srcRect b="0" l="0" r="0" t="0"/>
          <a:stretch/>
        </p:blipFill>
        <p:spPr>
          <a:xfrm>
            <a:off x="9937184" y="6202535"/>
            <a:ext cx="1127387" cy="67643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256"/>
          <p:cNvSpPr txBox="1"/>
          <p:nvPr>
            <p:ph idx="1" type="subTitle"/>
          </p:nvPr>
        </p:nvSpPr>
        <p:spPr>
          <a:xfrm>
            <a:off x="965200" y="1048169"/>
            <a:ext cx="9799617" cy="4761663"/>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667"/>
              <a:buNone/>
            </a:pPr>
            <a:r>
              <a:rPr lang="en-US" sz="2667">
                <a:solidFill>
                  <a:schemeClr val="dk1"/>
                </a:solidFill>
                <a:latin typeface="Arial"/>
                <a:ea typeface="Arial"/>
                <a:cs typeface="Arial"/>
                <a:sym typeface="Arial"/>
              </a:rPr>
              <a:t>If we want to support people’s capability to question assumptions and think critically, we need to design spaces for personal reflection and sensemaking. </a:t>
            </a:r>
            <a:endParaRPr/>
          </a:p>
          <a:p>
            <a:pPr indent="0" lvl="0" marL="0" rtl="0" algn="ctr">
              <a:spcBef>
                <a:spcPts val="533"/>
              </a:spcBef>
              <a:spcAft>
                <a:spcPts val="0"/>
              </a:spcAft>
              <a:buClr>
                <a:srgbClr val="888888"/>
              </a:buClr>
              <a:buSzPts val="2667"/>
              <a:buNone/>
            </a:pPr>
            <a:r>
              <a:t/>
            </a:r>
            <a:endParaRPr sz="2667">
              <a:solidFill>
                <a:schemeClr val="dk1"/>
              </a:solidFill>
              <a:latin typeface="Arial"/>
              <a:ea typeface="Arial"/>
              <a:cs typeface="Arial"/>
              <a:sym typeface="Arial"/>
            </a:endParaRPr>
          </a:p>
          <a:p>
            <a:pPr indent="0" lvl="0" marL="0" rtl="0" algn="ctr">
              <a:spcBef>
                <a:spcPts val="533"/>
              </a:spcBef>
              <a:spcAft>
                <a:spcPts val="0"/>
              </a:spcAft>
              <a:buClr>
                <a:schemeClr val="dk1"/>
              </a:buClr>
              <a:buSzPts val="2667"/>
              <a:buNone/>
            </a:pPr>
            <a:r>
              <a:rPr b="1" lang="en-US" sz="2667">
                <a:solidFill>
                  <a:schemeClr val="dk1"/>
                </a:solidFill>
                <a:latin typeface="Arial"/>
                <a:ea typeface="Arial"/>
                <a:cs typeface="Arial"/>
                <a:sym typeface="Arial"/>
              </a:rPr>
              <a:t>Sensemaking processes need human–machine support</a:t>
            </a:r>
            <a:endParaRPr b="1"/>
          </a:p>
          <a:p>
            <a:pPr indent="0" lvl="0" marL="0" rtl="0" algn="ctr">
              <a:spcBef>
                <a:spcPts val="533"/>
              </a:spcBef>
              <a:spcAft>
                <a:spcPts val="0"/>
              </a:spcAft>
              <a:buClr>
                <a:srgbClr val="888888"/>
              </a:buClr>
              <a:buSzPts val="2667"/>
              <a:buNone/>
            </a:pPr>
            <a:r>
              <a:t/>
            </a:r>
            <a:endParaRPr sz="2667">
              <a:solidFill>
                <a:schemeClr val="dk1"/>
              </a:solidFill>
              <a:latin typeface="Arial"/>
              <a:ea typeface="Arial"/>
              <a:cs typeface="Arial"/>
              <a:sym typeface="Arial"/>
            </a:endParaRPr>
          </a:p>
          <a:p>
            <a:pPr indent="0" lvl="0" marL="0" rtl="0" algn="ctr">
              <a:spcBef>
                <a:spcPts val="533"/>
              </a:spcBef>
              <a:spcAft>
                <a:spcPts val="0"/>
              </a:spcAft>
              <a:buClr>
                <a:schemeClr val="dk1"/>
              </a:buClr>
              <a:buSzPts val="2667"/>
              <a:buNone/>
            </a:pPr>
            <a:r>
              <a:rPr lang="en-US" sz="2667">
                <a:solidFill>
                  <a:schemeClr val="dk1"/>
                </a:solidFill>
                <a:latin typeface="Arial"/>
                <a:ea typeface="Arial"/>
                <a:cs typeface="Arial"/>
                <a:sym typeface="Arial"/>
              </a:rPr>
              <a:t>New tools are needed to bridge debates across community platforms: a visual analytics and data science approach</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257"/>
          <p:cNvSpPr txBox="1"/>
          <p:nvPr>
            <p:ph type="ctrTitle"/>
          </p:nvPr>
        </p:nvSpPr>
        <p:spPr>
          <a:xfrm>
            <a:off x="-1041400" y="-162596"/>
            <a:ext cx="14274800" cy="2016796"/>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Arial"/>
              <a:buNone/>
            </a:pPr>
            <a:r>
              <a:rPr lang="en-US" sz="3600">
                <a:latin typeface="Arial"/>
                <a:ea typeface="Arial"/>
                <a:cs typeface="Arial"/>
                <a:sym typeface="Arial"/>
              </a:rPr>
              <a:t>Interfaces for Sensemaking and </a:t>
            </a:r>
            <a:br>
              <a:rPr lang="en-US" sz="3600">
                <a:latin typeface="Arial"/>
                <a:ea typeface="Arial"/>
                <a:cs typeface="Arial"/>
                <a:sym typeface="Arial"/>
              </a:rPr>
            </a:br>
            <a:r>
              <a:rPr lang="en-US" sz="3600">
                <a:latin typeface="Arial"/>
                <a:ea typeface="Arial"/>
                <a:cs typeface="Arial"/>
                <a:sym typeface="Arial"/>
              </a:rPr>
              <a:t>Minimal Meaningful Participation</a:t>
            </a:r>
            <a:br>
              <a:rPr lang="en-US" sz="3600">
                <a:latin typeface="Arial"/>
                <a:ea typeface="Arial"/>
                <a:cs typeface="Arial"/>
                <a:sym typeface="Arial"/>
              </a:rPr>
            </a:br>
            <a:endParaRPr i="1" sz="3600">
              <a:latin typeface="Arial"/>
              <a:ea typeface="Arial"/>
              <a:cs typeface="Arial"/>
              <a:sym typeface="Arial"/>
            </a:endParaRPr>
          </a:p>
        </p:txBody>
      </p:sp>
      <p:sp>
        <p:nvSpPr>
          <p:cNvPr id="1198" name="Google Shape;1198;p257"/>
          <p:cNvSpPr txBox="1"/>
          <p:nvPr>
            <p:ph idx="1" type="subTitle"/>
          </p:nvPr>
        </p:nvSpPr>
        <p:spPr>
          <a:xfrm>
            <a:off x="203200" y="736600"/>
            <a:ext cx="11734800" cy="4557102"/>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667"/>
              <a:buNone/>
            </a:pPr>
            <a:br>
              <a:rPr lang="en-US" sz="2667">
                <a:latin typeface="Arial"/>
                <a:ea typeface="Arial"/>
                <a:cs typeface="Arial"/>
                <a:sym typeface="Arial"/>
              </a:rPr>
            </a:br>
            <a:r>
              <a:rPr b="1" i="1" lang="en-US" sz="2400">
                <a:solidFill>
                  <a:srgbClr val="7030A0"/>
                </a:solidFill>
                <a:latin typeface="Arial"/>
                <a:ea typeface="Arial"/>
                <a:cs typeface="Arial"/>
                <a:sym typeface="Arial"/>
              </a:rPr>
              <a:t>Real Time Analytics, Argument Mining, Fact Checking and </a:t>
            </a:r>
            <a:endParaRPr/>
          </a:p>
          <a:p>
            <a:pPr indent="0" lvl="0" marL="0" rtl="0" algn="ctr">
              <a:spcBef>
                <a:spcPts val="0"/>
              </a:spcBef>
              <a:spcAft>
                <a:spcPts val="0"/>
              </a:spcAft>
              <a:buClr>
                <a:srgbClr val="7030A0"/>
              </a:buClr>
              <a:buSzPts val="2400"/>
              <a:buNone/>
            </a:pPr>
            <a:r>
              <a:rPr b="1" i="1" lang="en-US" sz="2400">
                <a:solidFill>
                  <a:srgbClr val="7030A0"/>
                </a:solidFill>
                <a:latin typeface="Arial"/>
                <a:ea typeface="Arial"/>
                <a:cs typeface="Arial"/>
                <a:sym typeface="Arial"/>
              </a:rPr>
              <a:t>Human Machine Annotation </a:t>
            </a:r>
            <a:endParaRPr b="1" i="1" sz="2400">
              <a:solidFill>
                <a:srgbClr val="7030A0"/>
              </a:solidFill>
              <a:latin typeface="Arial"/>
              <a:ea typeface="Arial"/>
              <a:cs typeface="Arial"/>
              <a:sym typeface="Arial"/>
            </a:endParaRPr>
          </a:p>
          <a:p>
            <a:pPr indent="0" lvl="0" marL="0" rtl="0" algn="l">
              <a:spcBef>
                <a:spcPts val="533"/>
              </a:spcBef>
              <a:spcAft>
                <a:spcPts val="0"/>
              </a:spcAft>
              <a:buClr>
                <a:srgbClr val="404040"/>
              </a:buClr>
              <a:buSzPts val="2667"/>
              <a:buNone/>
            </a:pPr>
            <a:r>
              <a:rPr lang="en-US" sz="2667">
                <a:solidFill>
                  <a:srgbClr val="404040"/>
                </a:solidFill>
                <a:latin typeface="Arial"/>
                <a:ea typeface="Arial"/>
                <a:cs typeface="Arial"/>
                <a:sym typeface="Arial"/>
              </a:rPr>
              <a:t>a pervasive challenge for building CI platforms is balancing a critical tension between: </a:t>
            </a:r>
            <a:endParaRPr/>
          </a:p>
          <a:p>
            <a:pPr indent="-457212" lvl="0" marL="457212" rtl="0" algn="ctr">
              <a:spcBef>
                <a:spcPts val="533"/>
              </a:spcBef>
              <a:spcAft>
                <a:spcPts val="0"/>
              </a:spcAft>
              <a:buClr>
                <a:srgbClr val="404040"/>
              </a:buClr>
              <a:buSzPts val="2667"/>
              <a:buFont typeface="Arial"/>
              <a:buChar char="•"/>
            </a:pPr>
            <a:r>
              <a:rPr lang="en-US" sz="2667">
                <a:solidFill>
                  <a:srgbClr val="404040"/>
                </a:solidFill>
                <a:latin typeface="Arial"/>
                <a:ea typeface="Arial"/>
                <a:cs typeface="Arial"/>
                <a:sym typeface="Arial"/>
              </a:rPr>
              <a:t>The need to structure and curate contributions from many people in order to maximise the signal-to-noise-ratio and provide more advanced CI services </a:t>
            </a:r>
            <a:endParaRPr/>
          </a:p>
          <a:p>
            <a:pPr indent="-457212" lvl="0" marL="457212" rtl="0" algn="ctr">
              <a:spcBef>
                <a:spcPts val="533"/>
              </a:spcBef>
              <a:spcAft>
                <a:spcPts val="0"/>
              </a:spcAft>
              <a:buClr>
                <a:srgbClr val="404040"/>
              </a:buClr>
              <a:buSzPts val="2667"/>
              <a:buFont typeface="Arial"/>
              <a:buChar char="•"/>
            </a:pPr>
            <a:r>
              <a:rPr lang="en-US" sz="2667">
                <a:solidFill>
                  <a:srgbClr val="404040"/>
                </a:solidFill>
                <a:latin typeface="Arial"/>
                <a:ea typeface="Arial"/>
                <a:cs typeface="Arial"/>
                <a:sym typeface="Arial"/>
              </a:rPr>
              <a:t>versus permitting people to make contributions with very little useful indexing or structure</a:t>
            </a:r>
            <a:endParaRPr/>
          </a:p>
          <a:p>
            <a:pPr indent="0" lvl="0" marL="0" rtl="0" algn="l">
              <a:spcBef>
                <a:spcPts val="480"/>
              </a:spcBef>
              <a:spcAft>
                <a:spcPts val="0"/>
              </a:spcAft>
              <a:buClr>
                <a:srgbClr val="7030A0"/>
              </a:buClr>
              <a:buSzPts val="2400"/>
              <a:buNone/>
            </a:pPr>
            <a:r>
              <a:rPr b="1" i="1" lang="en-US" sz="2400">
                <a:solidFill>
                  <a:srgbClr val="7030A0"/>
                </a:solidFill>
                <a:latin typeface="Arial"/>
                <a:ea typeface="Arial"/>
                <a:cs typeface="Arial"/>
                <a:sym typeface="Arial"/>
              </a:rPr>
              <a:t>How can visual and responsible artificial intelligence enhance and scale collective intelligence? </a:t>
            </a:r>
            <a:endParaRPr/>
          </a:p>
          <a:p>
            <a:pPr indent="-287857" lvl="0" marL="457212" rtl="0" algn="ctr">
              <a:spcBef>
                <a:spcPts val="533"/>
              </a:spcBef>
              <a:spcAft>
                <a:spcPts val="0"/>
              </a:spcAft>
              <a:buClr>
                <a:srgbClr val="888888"/>
              </a:buClr>
              <a:buSzPts val="2667"/>
              <a:buFont typeface="Arial"/>
              <a:buNone/>
            </a:pPr>
            <a:r>
              <a:t/>
            </a:r>
            <a:endParaRPr sz="2667">
              <a:solidFill>
                <a:srgbClr val="40404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258"/>
          <p:cNvSpPr txBox="1"/>
          <p:nvPr>
            <p:ph type="ctrTitle"/>
          </p:nvPr>
        </p:nvSpPr>
        <p:spPr>
          <a:xfrm>
            <a:off x="1" y="-736600"/>
            <a:ext cx="12051979" cy="3835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600"/>
              <a:buFont typeface="Arial"/>
              <a:buNone/>
            </a:pPr>
            <a:r>
              <a:rPr lang="en-US" sz="3600">
                <a:latin typeface="Arial"/>
                <a:ea typeface="Arial"/>
                <a:cs typeface="Arial"/>
                <a:sym typeface="Arial"/>
              </a:rPr>
              <a:t>Interfaces for DECENTRALISATION, Explicability and Conversational Intelligence </a:t>
            </a:r>
            <a:br>
              <a:rPr i="1" lang="en-US" sz="2800">
                <a:solidFill>
                  <a:srgbClr val="B31212"/>
                </a:solidFill>
              </a:rPr>
            </a:br>
            <a:r>
              <a:rPr b="1" i="1" lang="en-US" sz="2400">
                <a:solidFill>
                  <a:srgbClr val="7030A0"/>
                </a:solidFill>
                <a:latin typeface="Arial"/>
                <a:ea typeface="Arial"/>
                <a:cs typeface="Arial"/>
                <a:sym typeface="Arial"/>
              </a:rPr>
              <a:t>To improve Trust and Accountability of Machine Predictions</a:t>
            </a:r>
            <a:endParaRPr/>
          </a:p>
        </p:txBody>
      </p:sp>
      <p:sp>
        <p:nvSpPr>
          <p:cNvPr id="1205" name="Google Shape;1205;p258"/>
          <p:cNvSpPr txBox="1"/>
          <p:nvPr>
            <p:ph idx="1" type="subTitle"/>
          </p:nvPr>
        </p:nvSpPr>
        <p:spPr>
          <a:xfrm>
            <a:off x="128068" y="1701801"/>
            <a:ext cx="12063932" cy="47616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88888"/>
              </a:buClr>
              <a:buSzPts val="2400"/>
              <a:buNone/>
            </a:pPr>
            <a:r>
              <a:t/>
            </a:r>
            <a:endParaRPr b="1" i="1" sz="2400">
              <a:solidFill>
                <a:srgbClr val="7030A0"/>
              </a:solidFill>
              <a:latin typeface="Arial"/>
              <a:ea typeface="Arial"/>
              <a:cs typeface="Arial"/>
              <a:sym typeface="Arial"/>
            </a:endParaRPr>
          </a:p>
          <a:p>
            <a:pPr indent="0" lvl="0" marL="0" rtl="0" algn="l">
              <a:spcBef>
                <a:spcPts val="0"/>
              </a:spcBef>
              <a:spcAft>
                <a:spcPts val="0"/>
              </a:spcAft>
              <a:buClr>
                <a:srgbClr val="404040"/>
              </a:buClr>
              <a:buSzPts val="2933"/>
              <a:buNone/>
            </a:pPr>
            <a:r>
              <a:rPr lang="en-US" sz="2933">
                <a:solidFill>
                  <a:srgbClr val="404040"/>
                </a:solidFill>
              </a:rPr>
              <a:t>CI works best when it is </a:t>
            </a:r>
            <a:r>
              <a:rPr b="1" lang="en-US" sz="2933">
                <a:solidFill>
                  <a:srgbClr val="404040"/>
                </a:solidFill>
              </a:rPr>
              <a:t>transparent</a:t>
            </a:r>
            <a:endParaRPr/>
          </a:p>
          <a:p>
            <a:pPr indent="-457212" lvl="0" marL="457212" rtl="0" algn="l">
              <a:spcBef>
                <a:spcPts val="587"/>
              </a:spcBef>
              <a:spcAft>
                <a:spcPts val="0"/>
              </a:spcAft>
              <a:buClr>
                <a:srgbClr val="404040"/>
              </a:buClr>
              <a:buSzPts val="2933"/>
              <a:buFont typeface="Arial"/>
              <a:buChar char="•"/>
            </a:pPr>
            <a:r>
              <a:rPr lang="en-US" sz="2933">
                <a:solidFill>
                  <a:srgbClr val="404040"/>
                </a:solidFill>
              </a:rPr>
              <a:t>participants want to understand how their contributions are integrated and must be </a:t>
            </a:r>
            <a:r>
              <a:rPr b="1" lang="en-US" sz="2933">
                <a:solidFill>
                  <a:srgbClr val="404040"/>
                </a:solidFill>
              </a:rPr>
              <a:t>given access to visible expressions of analytics processes</a:t>
            </a:r>
            <a:r>
              <a:rPr lang="en-US" sz="2933">
                <a:solidFill>
                  <a:srgbClr val="404040"/>
                </a:solidFill>
              </a:rPr>
              <a:t>. </a:t>
            </a:r>
            <a:endParaRPr/>
          </a:p>
          <a:p>
            <a:pPr indent="-457212" lvl="0" marL="457212" rtl="0" algn="l">
              <a:spcBef>
                <a:spcPts val="587"/>
              </a:spcBef>
              <a:spcAft>
                <a:spcPts val="0"/>
              </a:spcAft>
              <a:buClr>
                <a:srgbClr val="404040"/>
              </a:buClr>
              <a:buSzPts val="2933"/>
              <a:buFont typeface="Arial"/>
              <a:buChar char="•"/>
            </a:pPr>
            <a:r>
              <a:rPr lang="en-US" sz="2933">
                <a:solidFill>
                  <a:srgbClr val="404040"/>
                </a:solidFill>
              </a:rPr>
              <a:t>Users want </a:t>
            </a:r>
            <a:r>
              <a:rPr b="1" lang="en-US" sz="2933">
                <a:solidFill>
                  <a:srgbClr val="404040"/>
                </a:solidFill>
              </a:rPr>
              <a:t>autonomous control </a:t>
            </a:r>
            <a:r>
              <a:rPr lang="en-US" sz="2933">
                <a:solidFill>
                  <a:srgbClr val="404040"/>
                </a:solidFill>
              </a:rPr>
              <a:t>of their data and identity</a:t>
            </a:r>
            <a:endParaRPr/>
          </a:p>
          <a:p>
            <a:pPr indent="-457212" lvl="0" marL="457212" rtl="0" algn="l">
              <a:spcBef>
                <a:spcPts val="587"/>
              </a:spcBef>
              <a:spcAft>
                <a:spcPts val="0"/>
              </a:spcAft>
              <a:buClr>
                <a:srgbClr val="404040"/>
              </a:buClr>
              <a:buSzPts val="2933"/>
              <a:buFont typeface="Arial"/>
              <a:buChar char="•"/>
            </a:pPr>
            <a:r>
              <a:rPr lang="en-US" sz="2933">
                <a:solidFill>
                  <a:srgbClr val="404040"/>
                </a:solidFill>
              </a:rPr>
              <a:t>On the other hand, the complexity of the underlying process can also scare participants away, and much raw data from analytics is </a:t>
            </a:r>
            <a:r>
              <a:rPr b="1" lang="en-US" sz="2933">
                <a:solidFill>
                  <a:srgbClr val="404040"/>
                </a:solidFill>
              </a:rPr>
              <a:t>hard to interpret without training</a:t>
            </a:r>
            <a:endParaRPr/>
          </a:p>
          <a:p>
            <a:pPr indent="-254012" lvl="0" marL="457212" rtl="0" algn="l">
              <a:spcBef>
                <a:spcPts val="640"/>
              </a:spcBef>
              <a:spcAft>
                <a:spcPts val="0"/>
              </a:spcAft>
              <a:buClr>
                <a:srgbClr val="888888"/>
              </a:buClr>
              <a:buSzPts val="3200"/>
              <a:buFont typeface="Arial"/>
              <a:buNone/>
            </a:pPr>
            <a:r>
              <a:t/>
            </a:r>
            <a:endParaRPr sz="3200">
              <a:solidFill>
                <a:srgbClr val="40404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260"/>
          <p:cNvSpPr/>
          <p:nvPr/>
        </p:nvSpPr>
        <p:spPr>
          <a:xfrm>
            <a:off x="0" y="0"/>
            <a:ext cx="12192000" cy="6858000"/>
          </a:xfrm>
          <a:prstGeom prst="rect">
            <a:avLst/>
          </a:prstGeom>
          <a:gradFill>
            <a:gsLst>
              <a:gs pos="0">
                <a:schemeClr val="accent2"/>
              </a:gs>
              <a:gs pos="100000">
                <a:schemeClr val="accent4"/>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FFFFFF"/>
              </a:solidFill>
              <a:latin typeface="Open Sans"/>
              <a:ea typeface="Open Sans"/>
              <a:cs typeface="Open Sans"/>
              <a:sym typeface="Open Sans"/>
            </a:endParaRPr>
          </a:p>
        </p:txBody>
      </p:sp>
      <p:sp>
        <p:nvSpPr>
          <p:cNvPr id="1212" name="Google Shape;1212;p260"/>
          <p:cNvSpPr txBox="1"/>
          <p:nvPr>
            <p:ph type="ctrTitle"/>
          </p:nvPr>
        </p:nvSpPr>
        <p:spPr>
          <a:xfrm>
            <a:off x="457201" y="1598247"/>
            <a:ext cx="4412419" cy="3626217"/>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lt1"/>
              </a:buClr>
              <a:buSzPts val="5600"/>
              <a:buFont typeface="Calibri"/>
              <a:buNone/>
            </a:pPr>
            <a:r>
              <a:rPr b="1" lang="en-US" sz="5600">
                <a:solidFill>
                  <a:schemeClr val="lt1"/>
                </a:solidFill>
              </a:rPr>
              <a:t>THANK YOU FOR LISTENING!</a:t>
            </a:r>
            <a:endParaRPr/>
          </a:p>
        </p:txBody>
      </p:sp>
      <p:sp>
        <p:nvSpPr>
          <p:cNvPr id="1213" name="Google Shape;1213;p260"/>
          <p:cNvSpPr txBox="1"/>
          <p:nvPr>
            <p:ph idx="1" type="subTitle"/>
          </p:nvPr>
        </p:nvSpPr>
        <p:spPr>
          <a:xfrm>
            <a:off x="635211" y="4708695"/>
            <a:ext cx="4412417" cy="1031537"/>
          </a:xfrm>
          <a:prstGeom prst="rect">
            <a:avLst/>
          </a:prstGeom>
          <a:noFill/>
          <a:ln>
            <a:noFill/>
          </a:ln>
        </p:spPr>
        <p:txBody>
          <a:bodyPr anchorCtr="0" anchor="t" bIns="45700" lIns="91425" spcFirstLastPara="1" rIns="91425" wrap="square" tIns="45700">
            <a:normAutofit fontScale="32500" lnSpcReduction="20000"/>
          </a:bodyPr>
          <a:lstStyle/>
          <a:p>
            <a:pPr indent="0" lvl="0" marL="0" rtl="0" algn="r">
              <a:lnSpc>
                <a:spcPct val="90000"/>
              </a:lnSpc>
              <a:spcBef>
                <a:spcPts val="0"/>
              </a:spcBef>
              <a:spcAft>
                <a:spcPts val="0"/>
              </a:spcAft>
              <a:buClr>
                <a:schemeClr val="dk1"/>
              </a:buClr>
              <a:buSzPct val="100000"/>
              <a:buNone/>
            </a:pPr>
            <a:r>
              <a:t/>
            </a:r>
            <a:endParaRPr sz="800">
              <a:solidFill>
                <a:schemeClr val="lt1"/>
              </a:solidFill>
            </a:endParaRPr>
          </a:p>
          <a:p>
            <a:pPr indent="0" lvl="0" marL="0" rtl="0" algn="r">
              <a:lnSpc>
                <a:spcPct val="90000"/>
              </a:lnSpc>
              <a:spcBef>
                <a:spcPts val="1000"/>
              </a:spcBef>
              <a:spcAft>
                <a:spcPts val="0"/>
              </a:spcAft>
              <a:buClr>
                <a:schemeClr val="dk1"/>
              </a:buClr>
              <a:buSzPct val="100000"/>
              <a:buNone/>
            </a:pPr>
            <a:r>
              <a:t/>
            </a:r>
            <a:endParaRPr sz="800">
              <a:solidFill>
                <a:schemeClr val="lt1"/>
              </a:solidFill>
            </a:endParaRPr>
          </a:p>
          <a:p>
            <a:pPr indent="0" lvl="0" marL="0" rtl="0" algn="r">
              <a:lnSpc>
                <a:spcPct val="90000"/>
              </a:lnSpc>
              <a:spcBef>
                <a:spcPts val="1000"/>
              </a:spcBef>
              <a:spcAft>
                <a:spcPts val="0"/>
              </a:spcAft>
              <a:buClr>
                <a:schemeClr val="lt1"/>
              </a:buClr>
              <a:buSzPct val="100000"/>
              <a:buNone/>
            </a:pPr>
            <a:r>
              <a:rPr lang="en-US" sz="8000">
                <a:solidFill>
                  <a:schemeClr val="lt1"/>
                </a:solidFill>
              </a:rPr>
              <a:t>Please fell free to contact me at </a:t>
            </a:r>
            <a:r>
              <a:rPr lang="en-US" sz="8000" u="sng">
                <a:solidFill>
                  <a:schemeClr val="lt1"/>
                </a:solidFill>
                <a:hlinkClick r:id="rId3">
                  <a:extLst>
                    <a:ext uri="{A12FA001-AC4F-418D-AE19-62706E023703}">
                      <ahyp:hlinkClr val="tx"/>
                    </a:ext>
                  </a:extLst>
                </a:hlinkClick>
              </a:rPr>
              <a:t>anna.deliddo@open.ac.uk</a:t>
            </a:r>
            <a:endParaRPr sz="8000">
              <a:solidFill>
                <a:schemeClr val="lt1"/>
              </a:solidFill>
            </a:endParaRPr>
          </a:p>
          <a:p>
            <a:pPr indent="0" lvl="0" marL="0" rtl="0" algn="r">
              <a:lnSpc>
                <a:spcPct val="90000"/>
              </a:lnSpc>
              <a:spcBef>
                <a:spcPts val="1000"/>
              </a:spcBef>
              <a:spcAft>
                <a:spcPts val="0"/>
              </a:spcAft>
              <a:buClr>
                <a:schemeClr val="dk1"/>
              </a:buClr>
              <a:buSzPct val="100000"/>
              <a:buNone/>
            </a:pPr>
            <a:r>
              <a:t/>
            </a:r>
            <a:endParaRPr sz="8000">
              <a:solidFill>
                <a:schemeClr val="lt1"/>
              </a:solidFill>
            </a:endParaRPr>
          </a:p>
          <a:p>
            <a:pPr indent="0" lvl="0" marL="0" rtl="0" algn="r">
              <a:lnSpc>
                <a:spcPct val="90000"/>
              </a:lnSpc>
              <a:spcBef>
                <a:spcPts val="1000"/>
              </a:spcBef>
              <a:spcAft>
                <a:spcPts val="0"/>
              </a:spcAft>
              <a:buClr>
                <a:schemeClr val="dk1"/>
              </a:buClr>
              <a:buSzPct val="100000"/>
              <a:buNone/>
            </a:pPr>
            <a:r>
              <a:t/>
            </a:r>
            <a:endParaRPr sz="8000">
              <a:solidFill>
                <a:schemeClr val="lt1"/>
              </a:solidFill>
            </a:endParaRPr>
          </a:p>
          <a:p>
            <a:pPr indent="0" lvl="0" marL="0" rtl="0" algn="r">
              <a:lnSpc>
                <a:spcPct val="90000"/>
              </a:lnSpc>
              <a:spcBef>
                <a:spcPts val="1000"/>
              </a:spcBef>
              <a:spcAft>
                <a:spcPts val="0"/>
              </a:spcAft>
              <a:buClr>
                <a:schemeClr val="dk1"/>
              </a:buClr>
              <a:buSzPct val="100000"/>
              <a:buNone/>
            </a:pPr>
            <a:r>
              <a:t/>
            </a:r>
            <a:endParaRPr sz="8000">
              <a:solidFill>
                <a:schemeClr val="lt1"/>
              </a:solidFill>
            </a:endParaRPr>
          </a:p>
          <a:p>
            <a:pPr indent="0" lvl="0" marL="0" rtl="0" algn="r">
              <a:lnSpc>
                <a:spcPct val="90000"/>
              </a:lnSpc>
              <a:spcBef>
                <a:spcPts val="1000"/>
              </a:spcBef>
              <a:spcAft>
                <a:spcPts val="0"/>
              </a:spcAft>
              <a:buClr>
                <a:schemeClr val="dk1"/>
              </a:buClr>
              <a:buSzPct val="100000"/>
              <a:buNone/>
            </a:pPr>
            <a:r>
              <a:t/>
            </a:r>
            <a:endParaRPr sz="800">
              <a:solidFill>
                <a:schemeClr val="lt1"/>
              </a:solidFill>
            </a:endParaRPr>
          </a:p>
        </p:txBody>
      </p:sp>
      <p:sp>
        <p:nvSpPr>
          <p:cNvPr id="1214" name="Google Shape;1214;p260"/>
          <p:cNvSpPr/>
          <p:nvPr/>
        </p:nvSpPr>
        <p:spPr>
          <a:xfrm>
            <a:off x="11512035" y="1267064"/>
            <a:ext cx="139037" cy="139039"/>
          </a:xfrm>
          <a:custGeom>
            <a:rect b="b" l="l" r="r" t="t"/>
            <a:pathLst>
              <a:path extrusionOk="0" h="139039" w="139037">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cxnSp>
        <p:nvCxnSpPr>
          <p:cNvPr id="1215" name="Google Shape;1215;p260"/>
          <p:cNvCxnSpPr/>
          <p:nvPr/>
        </p:nvCxnSpPr>
        <p:spPr>
          <a:xfrm>
            <a:off x="5447322" y="1589368"/>
            <a:ext cx="0" cy="5259754"/>
          </a:xfrm>
          <a:prstGeom prst="straightConnector1">
            <a:avLst/>
          </a:prstGeom>
          <a:noFill/>
          <a:ln cap="sq" cmpd="sng" w="25400">
            <a:solidFill>
              <a:schemeClr val="lt1"/>
            </a:solidFill>
            <a:prstDash val="solid"/>
            <a:bevel/>
            <a:headEnd len="sm" w="sm" type="none"/>
            <a:tailEnd len="sm" w="sm" type="none"/>
          </a:ln>
        </p:spPr>
      </p:cxnSp>
      <p:pic>
        <p:nvPicPr>
          <p:cNvPr descr="idea-logo-URL.png" id="1216" name="Google Shape;1216;p260"/>
          <p:cNvPicPr preferRelativeResize="0"/>
          <p:nvPr/>
        </p:nvPicPr>
        <p:blipFill rotWithShape="1">
          <a:blip r:embed="rId4">
            <a:alphaModFix/>
          </a:blip>
          <a:srcRect b="0" l="0" r="0" t="0"/>
          <a:stretch/>
        </p:blipFill>
        <p:spPr>
          <a:xfrm>
            <a:off x="5986926" y="2813714"/>
            <a:ext cx="5569864" cy="2352568"/>
          </a:xfrm>
          <a:prstGeom prst="rect">
            <a:avLst/>
          </a:prstGeom>
          <a:noFill/>
          <a:ln>
            <a:noFill/>
          </a:ln>
        </p:spPr>
      </p:pic>
      <p:sp>
        <p:nvSpPr>
          <p:cNvPr id="1217" name="Google Shape;1217;p260"/>
          <p:cNvSpPr/>
          <p:nvPr/>
        </p:nvSpPr>
        <p:spPr>
          <a:xfrm>
            <a:off x="11752802" y="1659316"/>
            <a:ext cx="127713" cy="127714"/>
          </a:xfrm>
          <a:custGeom>
            <a:rect b="b" l="l" r="r" t="t"/>
            <a:pathLst>
              <a:path extrusionOk="0" h="127714" w="127713">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7"/>
          <p:cNvSpPr/>
          <p:nvPr/>
        </p:nvSpPr>
        <p:spPr>
          <a:xfrm>
            <a:off x="4235116" y="2486526"/>
            <a:ext cx="7267074" cy="1540042"/>
          </a:xfrm>
          <a:prstGeom prst="snip2DiagRect">
            <a:avLst>
              <a:gd fmla="val 0" name="adj1"/>
              <a:gd fmla="val 16667" name="adj2"/>
            </a:avLst>
          </a:prstGeom>
          <a:gradFill>
            <a:gsLst>
              <a:gs pos="0">
                <a:srgbClr val="300063">
                  <a:alpha val="9411"/>
                </a:srgbClr>
              </a:gs>
              <a:gs pos="74000">
                <a:srgbClr val="C48BFF"/>
              </a:gs>
              <a:gs pos="83000">
                <a:srgbClr val="C48BFF"/>
              </a:gs>
              <a:gs pos="100000">
                <a:srgbClr val="D7B2FE"/>
              </a:gs>
            </a:gsLst>
            <a:path path="circle">
              <a:fillToRect l="100%" t="100%"/>
            </a:path>
            <a:tileRect b="-100%" r="-100%"/>
          </a:gra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1223" name="Google Shape;1223;p17"/>
          <p:cNvGraphicFramePr/>
          <p:nvPr/>
        </p:nvGraphicFramePr>
        <p:xfrm>
          <a:off x="522514" y="924895"/>
          <a:ext cx="3000000" cy="3000000"/>
        </p:xfrm>
        <a:graphic>
          <a:graphicData uri="http://schemas.openxmlformats.org/drawingml/2006/table">
            <a:tbl>
              <a:tblPr>
                <a:noFill/>
                <a:tableStyleId>{01A940E1-ACBD-489E-8FF8-D476A4C9A845}</a:tableStyleId>
              </a:tblPr>
              <a:tblGrid>
                <a:gridCol w="1317175"/>
                <a:gridCol w="2677875"/>
                <a:gridCol w="660762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11:00 - 12:30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Part 1</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A theoretical grounding on conducting responsible AI in democratic processes, via a series of short keynotes</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 and Democracy: Risks and Opportunities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Prof Keith Hyams, University of Warwick, UK</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800"/>
                        <a:buFont typeface="Calibri"/>
                        <a:buNone/>
                      </a:pPr>
                      <a:r>
                        <a:rPr b="1" lang="en-US" sz="1800" u="none" cap="none" strike="noStrike">
                          <a:solidFill>
                            <a:srgbClr val="ADADAD"/>
                          </a:solidFill>
                          <a:latin typeface="Calibri"/>
                          <a:ea typeface="Calibri"/>
                          <a:cs typeface="Calibri"/>
                          <a:sym typeface="Calibri"/>
                        </a:rPr>
                        <a:t>Online Deliberation: Bridging Theory and Practice </a:t>
                      </a:r>
                      <a:endParaRPr sz="1400" u="none" cap="none" strike="noStrike"/>
                    </a:p>
                    <a:p>
                      <a:pPr indent="0" lvl="0" marL="0" marR="0" rtl="0" algn="l">
                        <a:lnSpc>
                          <a:spcPct val="100000"/>
                        </a:lnSpc>
                        <a:spcBef>
                          <a:spcPts val="0"/>
                        </a:spcBef>
                        <a:spcAft>
                          <a:spcPts val="0"/>
                        </a:spcAft>
                        <a:buClr>
                          <a:srgbClr val="ADADAD"/>
                        </a:buClr>
                        <a:buSzPts val="1800"/>
                        <a:buFont typeface="Calibri"/>
                        <a:buNone/>
                      </a:pPr>
                      <a:r>
                        <a:rPr b="1" lang="en-US" sz="1800" u="none" cap="none" strike="noStrike">
                          <a:solidFill>
                            <a:srgbClr val="ADADAD"/>
                          </a:solidFill>
                          <a:latin typeface="Calibri"/>
                          <a:ea typeface="Calibri"/>
                          <a:cs typeface="Calibri"/>
                          <a:sym typeface="Calibri"/>
                        </a:rPr>
                        <a:t>Prof Anna De Liddo, Open University,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n-US" sz="1800" u="none" cap="none" strike="noStrike">
                          <a:solidFill>
                            <a:schemeClr val="dk1"/>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rPr b="0" lang="en-US" sz="1800" u="none" cap="none" strike="noStrike">
                          <a:solidFill>
                            <a:schemeClr val="dk1"/>
                          </a:solidFill>
                          <a:latin typeface="Calibri"/>
                          <a:ea typeface="Calibri"/>
                          <a:cs typeface="Calibri"/>
                          <a:sym typeface="Calibri"/>
                        </a:rPr>
                        <a:t>Fabiana Fournier, IBM Research, Israel</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Aiming for participatory democracy and the inclusion of vulnerable groups: challenges, aspirations and lessons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Michael Bedek and Maria Zangl, University of Graz</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224" name="Google Shape;1224;p17"/>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1225" name="Google Shape;1225;p17"/>
          <p:cNvPicPr preferRelativeResize="0"/>
          <p:nvPr/>
        </p:nvPicPr>
        <p:blipFill rotWithShape="1">
          <a:blip r:embed="rId3">
            <a:alphaModFix/>
          </a:blip>
          <a:srcRect b="0" l="0" r="0" t="0"/>
          <a:stretch/>
        </p:blipFill>
        <p:spPr>
          <a:xfrm>
            <a:off x="1540042" y="2696411"/>
            <a:ext cx="2404979" cy="240497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70C0"/>
              </a:buClr>
              <a:buSzPts val="3600"/>
              <a:buFont typeface="Calibri"/>
              <a:buNone/>
            </a:pPr>
            <a:r>
              <a:rPr b="1" lang="en-US" sz="3600">
                <a:solidFill>
                  <a:srgbClr val="0070C0"/>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a:t>
            </a:r>
            <a:endParaRPr b="1" sz="3600">
              <a:solidFill>
                <a:srgbClr val="0070C0"/>
              </a:solidFill>
              <a:latin typeface="Calibri"/>
              <a:ea typeface="Calibri"/>
              <a:cs typeface="Calibri"/>
              <a:sym typeface="Calibri"/>
            </a:endParaRPr>
          </a:p>
        </p:txBody>
      </p:sp>
      <p:sp>
        <p:nvSpPr>
          <p:cNvPr id="1232" name="Google Shape;1232;p18"/>
          <p:cNvSpPr txBox="1"/>
          <p:nvPr>
            <p:ph idx="1" type="subTitle"/>
          </p:nvPr>
        </p:nvSpPr>
        <p:spPr>
          <a:xfrm>
            <a:off x="1524000" y="4552919"/>
            <a:ext cx="9144000" cy="93034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Dr. Fabiana Fournier</a:t>
            </a:r>
            <a:endParaRPr/>
          </a:p>
          <a:p>
            <a:pPr indent="0" lvl="0" marL="0" rtl="0" algn="ctr">
              <a:lnSpc>
                <a:spcPct val="90000"/>
              </a:lnSpc>
              <a:spcBef>
                <a:spcPts val="1000"/>
              </a:spcBef>
              <a:spcAft>
                <a:spcPts val="0"/>
              </a:spcAft>
              <a:buClr>
                <a:schemeClr val="dk1"/>
              </a:buClr>
              <a:buSzPts val="2400"/>
              <a:buNone/>
            </a:pPr>
            <a:r>
              <a:rPr lang="en-US"/>
              <a:t>IBM Research - Israel</a:t>
            </a:r>
            <a:endParaRPr/>
          </a:p>
        </p:txBody>
      </p:sp>
      <p:pic>
        <p:nvPicPr>
          <p:cNvPr descr="A blue and white striped logo&#10;&#10;Description automatically generated" id="1233" name="Google Shape;1233;p18"/>
          <p:cNvPicPr preferRelativeResize="0"/>
          <p:nvPr/>
        </p:nvPicPr>
        <p:blipFill rotWithShape="1">
          <a:blip r:embed="rId3">
            <a:alphaModFix/>
          </a:blip>
          <a:srcRect b="0" l="0" r="0" t="0"/>
          <a:stretch/>
        </p:blipFill>
        <p:spPr>
          <a:xfrm>
            <a:off x="520442" y="5202200"/>
            <a:ext cx="2230960" cy="1039208"/>
          </a:xfrm>
          <a:prstGeom prst="rect">
            <a:avLst/>
          </a:prstGeom>
          <a:noFill/>
          <a:ln>
            <a:noFill/>
          </a:ln>
        </p:spPr>
      </p:pic>
      <p:pic>
        <p:nvPicPr>
          <p:cNvPr id="1234" name="Google Shape;1234;p18"/>
          <p:cNvPicPr preferRelativeResize="0"/>
          <p:nvPr/>
        </p:nvPicPr>
        <p:blipFill rotWithShape="1">
          <a:blip r:embed="rId4">
            <a:alphaModFix/>
          </a:blip>
          <a:srcRect b="0" l="0" r="0" t="0"/>
          <a:stretch/>
        </p:blipFill>
        <p:spPr>
          <a:xfrm>
            <a:off x="8425658" y="5202200"/>
            <a:ext cx="3438815" cy="918441"/>
          </a:xfrm>
          <a:prstGeom prst="rect">
            <a:avLst/>
          </a:prstGeom>
          <a:noFill/>
          <a:ln>
            <a:noFill/>
          </a:ln>
        </p:spPr>
      </p:pic>
      <p:pic>
        <p:nvPicPr>
          <p:cNvPr id="1235" name="Google Shape;1235;p18"/>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1236" name="Google Shape;1236;p18"/>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237" name="Google Shape;1237;p1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238" name="Google Shape;1238;p18"/>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4300"/>
              <a:buFont typeface="Calibri"/>
              <a:buNone/>
            </a:pPr>
            <a:r>
              <a:rPr b="1" lang="en-US" sz="4300">
                <a:solidFill>
                  <a:srgbClr val="0070C0"/>
                </a:solidFill>
                <a:latin typeface="Calibri"/>
                <a:ea typeface="Calibri"/>
                <a:cs typeface="Calibri"/>
                <a:sym typeface="Calibri"/>
              </a:rPr>
              <a:t>CityBot: free parking brochure</a:t>
            </a:r>
            <a:endParaRPr b="1" sz="4300">
              <a:solidFill>
                <a:srgbClr val="0070C0"/>
              </a:solidFill>
              <a:latin typeface="Calibri"/>
              <a:ea typeface="Calibri"/>
              <a:cs typeface="Calibri"/>
              <a:sym typeface="Calibri"/>
            </a:endParaRPr>
          </a:p>
        </p:txBody>
      </p:sp>
      <p:sp>
        <p:nvSpPr>
          <p:cNvPr id="1245" name="Google Shape;1245;p19"/>
          <p:cNvSpPr txBox="1"/>
          <p:nvPr>
            <p:ph idx="1" type="body"/>
          </p:nvPr>
        </p:nvSpPr>
        <p:spPr>
          <a:xfrm>
            <a:off x="388307" y="1825625"/>
            <a:ext cx="7675239"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Will you get it?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Why not?</a:t>
            </a:r>
            <a:endParaRPr/>
          </a:p>
          <a:p>
            <a:pPr indent="-228600" lvl="0" marL="228600" rtl="0" algn="l">
              <a:lnSpc>
                <a:spcPct val="90000"/>
              </a:lnSpc>
              <a:spcBef>
                <a:spcPts val="1000"/>
              </a:spcBef>
              <a:spcAft>
                <a:spcPts val="0"/>
              </a:spcAft>
              <a:buClr>
                <a:schemeClr val="dk1"/>
              </a:buClr>
              <a:buSzPts val="2800"/>
              <a:buChar char="•"/>
            </a:pPr>
            <a:r>
              <a:rPr lang="en-US"/>
              <a:t>Because for many years now, we learned that: </a:t>
            </a:r>
            <a:br>
              <a:rPr lang="en-US"/>
            </a:br>
            <a:r>
              <a:rPr lang="en-US"/>
              <a:t>“people not only utilize technological artifacts as tools, but also form social and trusting relationships with them” </a:t>
            </a:r>
            <a:br>
              <a:rPr lang="en-US"/>
            </a:br>
            <a:r>
              <a:rPr lang="en-US" sz="1600"/>
              <a:t>[Benbasat &amp; Wand 2005]</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246" name="Google Shape;1246;p19"/>
          <p:cNvSpPr/>
          <p:nvPr/>
        </p:nvSpPr>
        <p:spPr>
          <a:xfrm>
            <a:off x="8610600" y="1362906"/>
            <a:ext cx="2743200" cy="4604680"/>
          </a:xfrm>
          <a:prstGeom prst="rect">
            <a:avLst/>
          </a:prstGeom>
          <a:blipFill rotWithShape="1">
            <a:blip r:embed="rId3">
              <a:alphaModFix/>
            </a:blip>
            <a:tile algn="tl" flip="none" tx="0" sx="100000" ty="0" sy="100000"/>
          </a:blip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47" name="Google Shape;1247;p19"/>
          <p:cNvSpPr txBox="1"/>
          <p:nvPr/>
        </p:nvSpPr>
        <p:spPr>
          <a:xfrm>
            <a:off x="8610600" y="1038454"/>
            <a:ext cx="2743200" cy="324452"/>
          </a:xfrm>
          <a:prstGeom prst="rect">
            <a:avLst/>
          </a:prstGeom>
          <a:solidFill>
            <a:srgbClr val="EEEC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CityBot</a:t>
            </a:r>
            <a:r>
              <a:rPr b="1" i="0" lang="en-US" sz="1000" u="none" cap="none" strike="noStrike">
                <a:solidFill>
                  <a:srgbClr val="000000"/>
                </a:solidFill>
                <a:latin typeface="Calibri"/>
                <a:ea typeface="Calibri"/>
                <a:cs typeface="Calibri"/>
                <a:sym typeface="Calibri"/>
              </a:rPr>
              <a:t>: </a:t>
            </a:r>
            <a:r>
              <a:rPr b="0" i="0" lang="en-US" sz="1000" u="none" cap="none" strike="noStrike">
                <a:solidFill>
                  <a:srgbClr val="000000"/>
                </a:solidFill>
                <a:latin typeface="Calibri"/>
                <a:ea typeface="Calibri"/>
                <a:cs typeface="Calibri"/>
                <a:sym typeface="Calibri"/>
              </a:rPr>
              <a:t>Electric Vehicle Incentive Program</a:t>
            </a:r>
            <a:endParaRPr b="0" i="0" sz="1000" u="none" cap="none" strike="noStrike">
              <a:solidFill>
                <a:srgbClr val="000000"/>
              </a:solidFill>
              <a:latin typeface="Calibri"/>
              <a:ea typeface="Calibri"/>
              <a:cs typeface="Calibri"/>
              <a:sym typeface="Calibri"/>
            </a:endParaRPr>
          </a:p>
        </p:txBody>
      </p:sp>
      <p:sp>
        <p:nvSpPr>
          <p:cNvPr id="1248" name="Google Shape;1248;p19"/>
          <p:cNvSpPr/>
          <p:nvPr/>
        </p:nvSpPr>
        <p:spPr>
          <a:xfrm>
            <a:off x="8610600" y="1027724"/>
            <a:ext cx="2743200" cy="4939862"/>
          </a:xfrm>
          <a:prstGeom prst="rect">
            <a:avLst/>
          </a:prstGeom>
          <a:noFill/>
          <a:ln cap="flat" cmpd="sng" w="12700">
            <a:solidFill>
              <a:srgbClr val="42424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descr="Smart Phone outline" id="1249" name="Google Shape;1249;p19"/>
          <p:cNvGrpSpPr/>
          <p:nvPr/>
        </p:nvGrpSpPr>
        <p:grpSpPr>
          <a:xfrm>
            <a:off x="8233495" y="365125"/>
            <a:ext cx="3428834" cy="6036463"/>
            <a:chOff x="4863115" y="274306"/>
            <a:chExt cx="3428834" cy="6036463"/>
          </a:xfrm>
        </p:grpSpPr>
        <p:sp>
          <p:nvSpPr>
            <p:cNvPr id="1250" name="Google Shape;1250;p19"/>
            <p:cNvSpPr/>
            <p:nvPr/>
          </p:nvSpPr>
          <p:spPr>
            <a:xfrm>
              <a:off x="4863115" y="274306"/>
              <a:ext cx="3428834" cy="6036463"/>
            </a:xfrm>
            <a:custGeom>
              <a:rect b="b" l="l" r="r" t="t"/>
              <a:pathLst>
                <a:path extrusionOk="0" h="6036463" w="3428834">
                  <a:moveTo>
                    <a:pt x="3291681" y="0"/>
                  </a:moveTo>
                  <a:lnTo>
                    <a:pt x="137153" y="0"/>
                  </a:lnTo>
                  <a:cubicBezTo>
                    <a:pt x="61500" y="226"/>
                    <a:pt x="226" y="61500"/>
                    <a:pt x="0" y="137153"/>
                  </a:cubicBezTo>
                  <a:lnTo>
                    <a:pt x="0" y="5899310"/>
                  </a:lnTo>
                  <a:cubicBezTo>
                    <a:pt x="261" y="5974950"/>
                    <a:pt x="61513" y="6036203"/>
                    <a:pt x="137153" y="6036463"/>
                  </a:cubicBezTo>
                  <a:lnTo>
                    <a:pt x="3291681" y="6036463"/>
                  </a:lnTo>
                  <a:cubicBezTo>
                    <a:pt x="3367301" y="6036161"/>
                    <a:pt x="3428533" y="5974929"/>
                    <a:pt x="3428835" y="5899310"/>
                  </a:cubicBezTo>
                  <a:lnTo>
                    <a:pt x="3428835" y="137153"/>
                  </a:lnTo>
                  <a:cubicBezTo>
                    <a:pt x="3428574" y="61515"/>
                    <a:pt x="3367321" y="263"/>
                    <a:pt x="3291681" y="0"/>
                  </a:cubicBezTo>
                  <a:close/>
                  <a:moveTo>
                    <a:pt x="3291681" y="5899310"/>
                  </a:moveTo>
                  <a:lnTo>
                    <a:pt x="137153" y="5899310"/>
                  </a:lnTo>
                  <a:lnTo>
                    <a:pt x="137153" y="137153"/>
                  </a:lnTo>
                  <a:lnTo>
                    <a:pt x="3291681" y="137153"/>
                  </a:lnTo>
                  <a:close/>
                </a:path>
              </a:pathLst>
            </a:custGeom>
            <a:solidFill>
              <a:srgbClr val="FFFFFF"/>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51" name="Google Shape;1251;p19"/>
            <p:cNvSpPr/>
            <p:nvPr/>
          </p:nvSpPr>
          <p:spPr>
            <a:xfrm>
              <a:off x="6234649" y="617190"/>
              <a:ext cx="754343" cy="137153"/>
            </a:xfrm>
            <a:custGeom>
              <a:rect b="b" l="l" r="r" t="t"/>
              <a:pathLst>
                <a:path extrusionOk="0" h="137153" w="754343">
                  <a:moveTo>
                    <a:pt x="68577" y="137153"/>
                  </a:moveTo>
                  <a:lnTo>
                    <a:pt x="685767" y="137153"/>
                  </a:lnTo>
                  <a:cubicBezTo>
                    <a:pt x="723642" y="137153"/>
                    <a:pt x="754344" y="106452"/>
                    <a:pt x="754344" y="68577"/>
                  </a:cubicBezTo>
                  <a:cubicBezTo>
                    <a:pt x="754344" y="30702"/>
                    <a:pt x="723642" y="0"/>
                    <a:pt x="685767" y="0"/>
                  </a:cubicBezTo>
                  <a:lnTo>
                    <a:pt x="68577" y="0"/>
                  </a:lnTo>
                  <a:cubicBezTo>
                    <a:pt x="30702" y="0"/>
                    <a:pt x="0" y="30702"/>
                    <a:pt x="0" y="68577"/>
                  </a:cubicBezTo>
                  <a:cubicBezTo>
                    <a:pt x="0" y="106452"/>
                    <a:pt x="30702" y="137153"/>
                    <a:pt x="68577" y="13715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1252" name="Google Shape;1252;p19"/>
          <p:cNvSpPr/>
          <p:nvPr/>
        </p:nvSpPr>
        <p:spPr>
          <a:xfrm>
            <a:off x="8746423" y="1506413"/>
            <a:ext cx="2217682" cy="664643"/>
          </a:xfrm>
          <a:prstGeom prst="wedgeRoundRectCallout">
            <a:avLst>
              <a:gd fmla="val -49269" name="adj1"/>
              <a:gd fmla="val 63622" name="adj2"/>
              <a:gd fmla="val 16667" name="adj3"/>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Join our new program to encourage residents to buy electric vehicles and receive a free parking permit!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53" name="Google Shape;1253;p19"/>
          <p:cNvSpPr/>
          <p:nvPr/>
        </p:nvSpPr>
        <p:spPr>
          <a:xfrm>
            <a:off x="10033939" y="2270244"/>
            <a:ext cx="1149912" cy="305686"/>
          </a:xfrm>
          <a:prstGeom prst="wedgeRoundRectCallout">
            <a:avLst>
              <a:gd fmla="val 49309" name="adj1"/>
              <a:gd fmla="val 61378" name="adj2"/>
              <a:gd fmla="val 16667" name="adj3"/>
            </a:avLst>
          </a:prstGeom>
          <a:solidFill>
            <a:srgbClr val="D6E3BC"/>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I am not sure …</a:t>
            </a:r>
            <a:endParaRPr b="0" i="0" sz="1800" u="none" cap="none" strike="noStrike">
              <a:solidFill>
                <a:srgbClr val="FFFFFF"/>
              </a:solidFill>
              <a:latin typeface="Calibri"/>
              <a:ea typeface="Calibri"/>
              <a:cs typeface="Calibri"/>
              <a:sym typeface="Calibri"/>
            </a:endParaRPr>
          </a:p>
        </p:txBody>
      </p:sp>
      <p:sp>
        <p:nvSpPr>
          <p:cNvPr id="1254" name="Google Shape;1254;p19"/>
          <p:cNvSpPr/>
          <p:nvPr/>
        </p:nvSpPr>
        <p:spPr>
          <a:xfrm>
            <a:off x="8743358" y="2690651"/>
            <a:ext cx="2217682" cy="1208715"/>
          </a:xfrm>
          <a:prstGeom prst="wedgeRoundRectCallout">
            <a:avLst>
              <a:gd fmla="val -49269" name="adj1"/>
              <a:gd fmla="val 57535" name="adj2"/>
              <a:gd fmla="val 16667" name="adj3"/>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'We're excited to offer you a free parking as part of our initiative to promote electric vehicle ownership among residents. Joining our program not only helps you save on parking but also contributes to a greener city!'</a:t>
            </a:r>
            <a:endParaRPr b="0" i="0" sz="1400" u="none" cap="none" strike="noStrike">
              <a:solidFill>
                <a:srgbClr val="000000"/>
              </a:solidFill>
              <a:latin typeface="Arial"/>
              <a:ea typeface="Arial"/>
              <a:cs typeface="Arial"/>
              <a:sym typeface="Arial"/>
            </a:endParaRPr>
          </a:p>
        </p:txBody>
      </p:sp>
      <p:sp>
        <p:nvSpPr>
          <p:cNvPr id="1255" name="Google Shape;1255;p19"/>
          <p:cNvSpPr/>
          <p:nvPr/>
        </p:nvSpPr>
        <p:spPr>
          <a:xfrm>
            <a:off x="9413828" y="4001092"/>
            <a:ext cx="1770023" cy="560874"/>
          </a:xfrm>
          <a:prstGeom prst="wedgeRoundRectCallout">
            <a:avLst>
              <a:gd fmla="val 49309" name="adj1"/>
              <a:gd fmla="val 61378" name="adj2"/>
              <a:gd fmla="val 16667" name="adj3"/>
            </a:avLst>
          </a:prstGeom>
          <a:solidFill>
            <a:srgbClr val="D6E3BC"/>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Calibri"/>
              <a:buNone/>
            </a:pPr>
            <a:r>
              <a:rPr b="0" i="0" lang="en-US" sz="1000" u="none" cap="none" strike="noStrike">
                <a:solidFill>
                  <a:srgbClr val="000000"/>
                </a:solidFill>
                <a:latin typeface="Calibri"/>
                <a:ea typeface="Calibri"/>
                <a:cs typeface="Calibri"/>
                <a:sym typeface="Calibri"/>
              </a:rPr>
              <a:t>That sounds great! How can I sign up and participate?</a:t>
            </a:r>
            <a:endParaRPr b="0" i="0" sz="1400" u="none" cap="none" strike="noStrike">
              <a:solidFill>
                <a:srgbClr val="000000"/>
              </a:solidFill>
              <a:latin typeface="Arial"/>
              <a:ea typeface="Arial"/>
              <a:cs typeface="Arial"/>
              <a:sym typeface="Arial"/>
            </a:endParaRPr>
          </a:p>
        </p:txBody>
      </p:sp>
      <p:sp>
        <p:nvSpPr>
          <p:cNvPr id="1256" name="Google Shape;1256;p19"/>
          <p:cNvSpPr/>
          <p:nvPr/>
        </p:nvSpPr>
        <p:spPr>
          <a:xfrm>
            <a:off x="8743358" y="4692775"/>
            <a:ext cx="2217682" cy="959594"/>
          </a:xfrm>
          <a:prstGeom prst="wedgeRoundRectCallout">
            <a:avLst>
              <a:gd fmla="val -49269" name="adj1"/>
              <a:gd fmla="val 57535" name="adj2"/>
              <a:gd fmla="val 16667" name="adj3"/>
            </a:avLst>
          </a:prstGeom>
          <a:solidFill>
            <a:srgbClr val="EEECE1"/>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424242"/>
              </a:buClr>
              <a:buSzPts val="1000"/>
              <a:buFont typeface="Calibri"/>
              <a:buNone/>
            </a:pPr>
            <a:r>
              <a:rPr b="0" i="0" lang="en-US" sz="1000" u="none" cap="none" strike="noStrike">
                <a:solidFill>
                  <a:srgbClr val="424242"/>
                </a:solidFill>
                <a:latin typeface="Calibri"/>
                <a:ea typeface="Calibri"/>
                <a:cs typeface="Calibri"/>
                <a:sym typeface="Calibri"/>
              </a:rPr>
              <a:t>Fantastic! You can sign up through our city's official website. Don't miss out on this opportunity to make a difference and enjoy the benefits of electric vehicles.</a:t>
            </a:r>
            <a:endParaRPr b="0" i="0" sz="1400" u="none" cap="none" strike="noStrike">
              <a:solidFill>
                <a:srgbClr val="000000"/>
              </a:solidFill>
              <a:latin typeface="Arial"/>
              <a:ea typeface="Arial"/>
              <a:cs typeface="Arial"/>
              <a:sym typeface="Arial"/>
            </a:endParaRPr>
          </a:p>
        </p:txBody>
      </p:sp>
      <p:pic>
        <p:nvPicPr>
          <p:cNvPr id="1257" name="Google Shape;1257;p19"/>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258" name="Google Shape;1258;p19"/>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259" name="Google Shape;1259;p19"/>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260" name="Google Shape;1260;p19"/>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20"/>
          <p:cNvSpPr txBox="1"/>
          <p:nvPr>
            <p:ph type="title"/>
          </p:nvPr>
        </p:nvSpPr>
        <p:spPr>
          <a:xfrm>
            <a:off x="838199" y="365125"/>
            <a:ext cx="10723323"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70C0"/>
              </a:buClr>
              <a:buSzPct val="100000"/>
              <a:buFont typeface="Calibri"/>
              <a:buNone/>
            </a:pPr>
            <a:r>
              <a:rPr b="1" lang="en-US" sz="4800">
                <a:solidFill>
                  <a:srgbClr val="0070C0"/>
                </a:solidFill>
                <a:latin typeface="Calibri"/>
                <a:ea typeface="Calibri"/>
                <a:cs typeface="Calibri"/>
                <a:sym typeface="Calibri"/>
              </a:rPr>
              <a:t>Why do we need trust in AI-based systems?  </a:t>
            </a:r>
            <a:endParaRPr b="1" sz="4800">
              <a:solidFill>
                <a:srgbClr val="0070C0"/>
              </a:solidFill>
              <a:latin typeface="Calibri"/>
              <a:ea typeface="Calibri"/>
              <a:cs typeface="Calibri"/>
              <a:sym typeface="Calibri"/>
            </a:endParaRPr>
          </a:p>
        </p:txBody>
      </p:sp>
      <p:sp>
        <p:nvSpPr>
          <p:cNvPr id="1267" name="Google Shape;126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b="1" lang="en-US"/>
              <a:t>Foster adoption </a:t>
            </a:r>
            <a:r>
              <a:rPr lang="en-US"/>
              <a:t>- Building trust in AI is essential for scaling up innovation and ensuring widespread acceptance and adoption of AI.</a:t>
            </a:r>
            <a:endParaRPr/>
          </a:p>
          <a:p>
            <a:pPr indent="-228600" lvl="1" marL="685800" rtl="0" algn="l">
              <a:lnSpc>
                <a:spcPct val="90000"/>
              </a:lnSpc>
              <a:spcBef>
                <a:spcPts val="500"/>
              </a:spcBef>
              <a:spcAft>
                <a:spcPts val="0"/>
              </a:spcAft>
              <a:buClr>
                <a:schemeClr val="dk1"/>
              </a:buClr>
              <a:buSzPts val="2400"/>
              <a:buChar char="•"/>
            </a:pPr>
            <a:r>
              <a:rPr lang="en-US"/>
              <a:t>E.g., https://www.dnv.com/research/future-of-digital-assurance/building-trust-in-ai.html</a:t>
            </a:r>
            <a:endParaRPr/>
          </a:p>
          <a:p>
            <a:pPr indent="-228600" lvl="0" marL="228600" rtl="0" algn="l">
              <a:lnSpc>
                <a:spcPct val="90000"/>
              </a:lnSpc>
              <a:spcBef>
                <a:spcPts val="1000"/>
              </a:spcBef>
              <a:spcAft>
                <a:spcPts val="0"/>
              </a:spcAft>
              <a:buClr>
                <a:schemeClr val="dk1"/>
              </a:buClr>
              <a:buSzPts val="2800"/>
              <a:buChar char="•"/>
            </a:pPr>
            <a:r>
              <a:rPr b="1" lang="en-US"/>
              <a:t>Regulation</a:t>
            </a:r>
            <a:r>
              <a:rPr lang="en-US"/>
              <a:t> - Consensus is beginning to appear regarding the need to regulate specific settings. There is a need to formalize a framework to guide companies and protect society.</a:t>
            </a:r>
            <a:endParaRPr/>
          </a:p>
          <a:p>
            <a:pPr indent="-228600" lvl="1" marL="685800" rtl="0" algn="l">
              <a:lnSpc>
                <a:spcPct val="90000"/>
              </a:lnSpc>
              <a:spcBef>
                <a:spcPts val="500"/>
              </a:spcBef>
              <a:spcAft>
                <a:spcPts val="0"/>
              </a:spcAft>
              <a:buClr>
                <a:schemeClr val="dk1"/>
              </a:buClr>
              <a:buSzPts val="2400"/>
              <a:buChar char="•"/>
            </a:pPr>
            <a:r>
              <a:rPr lang="en-US"/>
              <a:t>E.g., </a:t>
            </a:r>
            <a:r>
              <a:rPr lang="en-US" u="sng">
                <a:solidFill>
                  <a:schemeClr val="hlink"/>
                </a:solidFill>
                <a:hlinkClick r:id="rId3"/>
              </a:rPr>
              <a:t>EU AI Act </a:t>
            </a:r>
            <a:endParaRPr/>
          </a:p>
          <a:p>
            <a:pPr indent="-228600" lvl="0" marL="228600" rtl="0" algn="l">
              <a:lnSpc>
                <a:spcPct val="90000"/>
              </a:lnSpc>
              <a:spcBef>
                <a:spcPts val="1000"/>
              </a:spcBef>
              <a:spcAft>
                <a:spcPts val="0"/>
              </a:spcAft>
              <a:buClr>
                <a:schemeClr val="dk1"/>
              </a:buClr>
              <a:buSzPts val="2800"/>
              <a:buChar char="•"/>
            </a:pPr>
            <a:r>
              <a:rPr b="1" lang="en-US"/>
              <a:t>Our user study </a:t>
            </a:r>
            <a:r>
              <a:rPr lang="en-US"/>
              <a:t>shows that trust it is not just a “moderator” of the quality of explanation, but affects the perceived explanation by the user</a:t>
            </a:r>
            <a:endParaRPr/>
          </a:p>
        </p:txBody>
      </p:sp>
      <p:pic>
        <p:nvPicPr>
          <p:cNvPr id="1268" name="Google Shape;1268;p20"/>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269" name="Google Shape;1269;p20"/>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270" name="Google Shape;1270;p2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271" name="Google Shape;1271;p20"/>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6" name="Shape 1276"/>
        <p:cNvGrpSpPr/>
        <p:nvPr/>
      </p:nvGrpSpPr>
      <p:grpSpPr>
        <a:xfrm>
          <a:off x="0" y="0"/>
          <a:ext cx="0" cy="0"/>
          <a:chOff x="0" y="0"/>
          <a:chExt cx="0" cy="0"/>
        </a:xfrm>
      </p:grpSpPr>
      <p:sp>
        <p:nvSpPr>
          <p:cNvPr id="1277" name="Google Shape;1277;p21"/>
          <p:cNvSpPr txBox="1"/>
          <p:nvPr/>
        </p:nvSpPr>
        <p:spPr>
          <a:xfrm>
            <a:off x="413829" y="288918"/>
            <a:ext cx="5532120" cy="834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4800"/>
              <a:buFont typeface="Calibri"/>
              <a:buNone/>
            </a:pPr>
            <a:r>
              <a:rPr b="1" i="0" lang="en-US" sz="4800" u="none" cap="none" strike="noStrike">
                <a:solidFill>
                  <a:srgbClr val="0070C0"/>
                </a:solidFill>
                <a:latin typeface="Calibri"/>
                <a:ea typeface="Calibri"/>
                <a:cs typeface="Calibri"/>
                <a:sym typeface="Calibri"/>
              </a:rPr>
              <a:t>Trustworthy AI</a:t>
            </a:r>
            <a:endParaRPr b="0" i="0" sz="1800" u="none" cap="none" strike="noStrike">
              <a:solidFill>
                <a:srgbClr val="000000"/>
              </a:solidFill>
              <a:latin typeface="Calibri"/>
              <a:ea typeface="Calibri"/>
              <a:cs typeface="Calibri"/>
              <a:sym typeface="Calibri"/>
            </a:endParaRPr>
          </a:p>
        </p:txBody>
      </p:sp>
      <p:grpSp>
        <p:nvGrpSpPr>
          <p:cNvPr id="1278" name="Google Shape;1278;p21"/>
          <p:cNvGrpSpPr/>
          <p:nvPr/>
        </p:nvGrpSpPr>
        <p:grpSpPr>
          <a:xfrm>
            <a:off x="3890682" y="591384"/>
            <a:ext cx="4847397" cy="4805369"/>
            <a:chOff x="5466766" y="591384"/>
            <a:chExt cx="5111543" cy="5013742"/>
          </a:xfrm>
        </p:grpSpPr>
        <p:sp>
          <p:nvSpPr>
            <p:cNvPr id="1279" name="Google Shape;1279;p21"/>
            <p:cNvSpPr/>
            <p:nvPr/>
          </p:nvSpPr>
          <p:spPr>
            <a:xfrm>
              <a:off x="7813867" y="591384"/>
              <a:ext cx="2764442" cy="2473407"/>
            </a:xfrm>
            <a:custGeom>
              <a:rect b="b" l="l" r="r" t="t"/>
              <a:pathLst>
                <a:path extrusionOk="0" h="2473406" w="2764442">
                  <a:moveTo>
                    <a:pt x="282756" y="1755392"/>
                  </a:moveTo>
                  <a:lnTo>
                    <a:pt x="282756" y="1755392"/>
                  </a:lnTo>
                  <a:lnTo>
                    <a:pt x="692330" y="1924893"/>
                  </a:lnTo>
                  <a:cubicBezTo>
                    <a:pt x="706960" y="1656106"/>
                    <a:pt x="936721" y="1450071"/>
                    <a:pt x="1205520" y="1464701"/>
                  </a:cubicBezTo>
                  <a:cubicBezTo>
                    <a:pt x="1392767" y="1474893"/>
                    <a:pt x="1557564" y="1591601"/>
                    <a:pt x="1629331" y="1764849"/>
                  </a:cubicBezTo>
                  <a:cubicBezTo>
                    <a:pt x="1698769" y="1938307"/>
                    <a:pt x="1665959" y="2135983"/>
                    <a:pt x="1544215" y="2277717"/>
                  </a:cubicBezTo>
                  <a:lnTo>
                    <a:pt x="2037449" y="2482137"/>
                  </a:lnTo>
                  <a:lnTo>
                    <a:pt x="2046179" y="2485774"/>
                  </a:lnTo>
                  <a:lnTo>
                    <a:pt x="2772936" y="727473"/>
                  </a:lnTo>
                  <a:lnTo>
                    <a:pt x="1009513" y="0"/>
                  </a:lnTo>
                  <a:lnTo>
                    <a:pt x="735252" y="674367"/>
                  </a:lnTo>
                  <a:lnTo>
                    <a:pt x="735252" y="674367"/>
                  </a:lnTo>
                  <a:lnTo>
                    <a:pt x="714155" y="724563"/>
                  </a:lnTo>
                  <a:lnTo>
                    <a:pt x="708335" y="701284"/>
                  </a:lnTo>
                  <a:cubicBezTo>
                    <a:pt x="628261" y="508954"/>
                    <a:pt x="407753" y="417562"/>
                    <a:pt x="215100" y="496864"/>
                  </a:cubicBezTo>
                  <a:cubicBezTo>
                    <a:pt x="130639" y="533332"/>
                    <a:pt x="61819" y="598535"/>
                    <a:pt x="20862" y="680914"/>
                  </a:cubicBezTo>
                  <a:cubicBezTo>
                    <a:pt x="-47260" y="877565"/>
                    <a:pt x="56930" y="1092213"/>
                    <a:pt x="253591" y="1160333"/>
                  </a:cubicBezTo>
                  <a:cubicBezTo>
                    <a:pt x="340817" y="1190553"/>
                    <a:pt x="436103" y="1187701"/>
                    <a:pt x="521371" y="1152317"/>
                  </a:cubicBezTo>
                  <a:lnTo>
                    <a:pt x="544651" y="1142859"/>
                  </a:lnTo>
                  <a:lnTo>
                    <a:pt x="530829" y="1176323"/>
                  </a:lnTo>
                  <a:lnTo>
                    <a:pt x="530829" y="117632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0" name="Google Shape;1280;p21"/>
            <p:cNvSpPr/>
            <p:nvPr/>
          </p:nvSpPr>
          <p:spPr>
            <a:xfrm>
              <a:off x="5466766" y="3713697"/>
              <a:ext cx="2691694" cy="1891429"/>
            </a:xfrm>
            <a:custGeom>
              <a:rect b="b" l="l" r="r" t="t"/>
              <a:pathLst>
                <a:path extrusionOk="0" h="1891428" w="2691693">
                  <a:moveTo>
                    <a:pt x="2445804" y="1213424"/>
                  </a:moveTo>
                  <a:cubicBezTo>
                    <a:pt x="2636521" y="1150316"/>
                    <a:pt x="2739977" y="944551"/>
                    <a:pt x="2676868" y="753837"/>
                  </a:cubicBezTo>
                  <a:cubicBezTo>
                    <a:pt x="2613758" y="563122"/>
                    <a:pt x="2407989" y="459676"/>
                    <a:pt x="2217272" y="522777"/>
                  </a:cubicBezTo>
                  <a:cubicBezTo>
                    <a:pt x="2144814" y="546754"/>
                    <a:pt x="2081727" y="592912"/>
                    <a:pt x="2036957" y="654725"/>
                  </a:cubicBezTo>
                  <a:lnTo>
                    <a:pt x="2036957" y="0"/>
                  </a:lnTo>
                  <a:lnTo>
                    <a:pt x="1595374" y="0"/>
                  </a:lnTo>
                  <a:cubicBezTo>
                    <a:pt x="1598568" y="24123"/>
                    <a:pt x="1600270" y="48413"/>
                    <a:pt x="1600467" y="72747"/>
                  </a:cubicBezTo>
                  <a:cubicBezTo>
                    <a:pt x="1600467" y="394167"/>
                    <a:pt x="1339903" y="654725"/>
                    <a:pt x="1018479" y="654725"/>
                  </a:cubicBezTo>
                  <a:cubicBezTo>
                    <a:pt x="697054" y="654725"/>
                    <a:pt x="436491" y="394167"/>
                    <a:pt x="436491" y="72747"/>
                  </a:cubicBezTo>
                  <a:cubicBezTo>
                    <a:pt x="436687" y="48413"/>
                    <a:pt x="438390" y="24123"/>
                    <a:pt x="441583" y="0"/>
                  </a:cubicBezTo>
                  <a:lnTo>
                    <a:pt x="0" y="0"/>
                  </a:lnTo>
                  <a:lnTo>
                    <a:pt x="0" y="1891429"/>
                  </a:lnTo>
                  <a:lnTo>
                    <a:pt x="2036957" y="1891429"/>
                  </a:lnTo>
                  <a:lnTo>
                    <a:pt x="2036957" y="1091209"/>
                  </a:lnTo>
                  <a:cubicBezTo>
                    <a:pt x="2045069" y="1102376"/>
                    <a:pt x="2053813" y="1113062"/>
                    <a:pt x="2063147" y="1123218"/>
                  </a:cubicBezTo>
                  <a:cubicBezTo>
                    <a:pt x="2067068" y="1130675"/>
                    <a:pt x="2071695" y="1137738"/>
                    <a:pt x="2076969" y="1144315"/>
                  </a:cubicBezTo>
                  <a:cubicBezTo>
                    <a:pt x="2162958" y="1226657"/>
                    <a:pt x="2285583" y="1258353"/>
                    <a:pt x="2400700" y="1227974"/>
                  </a:cubicBezTo>
                  <a:cubicBezTo>
                    <a:pt x="2413067" y="1227974"/>
                    <a:pt x="2424707" y="1220699"/>
                    <a:pt x="2436347" y="121706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1" name="Google Shape;1281;p21"/>
            <p:cNvSpPr/>
            <p:nvPr/>
          </p:nvSpPr>
          <p:spPr>
            <a:xfrm>
              <a:off x="7721969" y="3061966"/>
              <a:ext cx="1891460" cy="2473407"/>
            </a:xfrm>
            <a:custGeom>
              <a:rect b="b" l="l" r="r" t="t"/>
              <a:pathLst>
                <a:path extrusionOk="0" h="2473406" w="1891460">
                  <a:moveTo>
                    <a:pt x="1091227" y="650276"/>
                  </a:moveTo>
                  <a:cubicBezTo>
                    <a:pt x="1102518" y="642063"/>
                    <a:pt x="1113212" y="633072"/>
                    <a:pt x="1123236" y="623360"/>
                  </a:cubicBezTo>
                  <a:cubicBezTo>
                    <a:pt x="1131181" y="620326"/>
                    <a:pt x="1138383" y="615612"/>
                    <a:pt x="1144334" y="609538"/>
                  </a:cubicBezTo>
                  <a:cubicBezTo>
                    <a:pt x="1233756" y="513708"/>
                    <a:pt x="1263365" y="376535"/>
                    <a:pt x="1221447" y="252349"/>
                  </a:cubicBezTo>
                  <a:lnTo>
                    <a:pt x="1221447" y="241436"/>
                  </a:lnTo>
                  <a:cubicBezTo>
                    <a:pt x="1153849" y="52265"/>
                    <a:pt x="945694" y="-46286"/>
                    <a:pt x="756519" y="21311"/>
                  </a:cubicBezTo>
                  <a:cubicBezTo>
                    <a:pt x="567343" y="88907"/>
                    <a:pt x="468791" y="297059"/>
                    <a:pt x="536389" y="486231"/>
                  </a:cubicBezTo>
                  <a:cubicBezTo>
                    <a:pt x="559530" y="551005"/>
                    <a:pt x="600568" y="607886"/>
                    <a:pt x="654736" y="650276"/>
                  </a:cubicBezTo>
                  <a:lnTo>
                    <a:pt x="0" y="650276"/>
                  </a:lnTo>
                  <a:lnTo>
                    <a:pt x="0" y="948540"/>
                  </a:lnTo>
                  <a:cubicBezTo>
                    <a:pt x="24138" y="945616"/>
                    <a:pt x="48436" y="944161"/>
                    <a:pt x="72748" y="944175"/>
                  </a:cubicBezTo>
                  <a:cubicBezTo>
                    <a:pt x="394173" y="944175"/>
                    <a:pt x="654736" y="1204734"/>
                    <a:pt x="654736" y="1526153"/>
                  </a:cubicBezTo>
                  <a:cubicBezTo>
                    <a:pt x="654736" y="1847572"/>
                    <a:pt x="394173" y="2108132"/>
                    <a:pt x="72748" y="2108132"/>
                  </a:cubicBezTo>
                  <a:cubicBezTo>
                    <a:pt x="48421" y="2107906"/>
                    <a:pt x="24123" y="2106211"/>
                    <a:pt x="0" y="2103039"/>
                  </a:cubicBezTo>
                  <a:lnTo>
                    <a:pt x="0" y="2541705"/>
                  </a:lnTo>
                  <a:lnTo>
                    <a:pt x="1891460" y="2541705"/>
                  </a:lnTo>
                  <a:lnTo>
                    <a:pt x="1891460" y="650276"/>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2" name="Google Shape;1282;p21"/>
            <p:cNvSpPr/>
            <p:nvPr/>
          </p:nvSpPr>
          <p:spPr>
            <a:xfrm>
              <a:off x="5466766" y="1457077"/>
              <a:ext cx="2036957" cy="2691649"/>
            </a:xfrm>
            <a:custGeom>
              <a:rect b="b" l="l" r="r" t="t"/>
              <a:pathLst>
                <a:path extrusionOk="0" h="2691648" w="2036957">
                  <a:moveTo>
                    <a:pt x="2036957" y="755117"/>
                  </a:moveTo>
                  <a:lnTo>
                    <a:pt x="2036957" y="0"/>
                  </a:lnTo>
                  <a:lnTo>
                    <a:pt x="0" y="0"/>
                  </a:lnTo>
                  <a:lnTo>
                    <a:pt x="0" y="2036924"/>
                  </a:lnTo>
                  <a:lnTo>
                    <a:pt x="800233" y="2036924"/>
                  </a:lnTo>
                  <a:cubicBezTo>
                    <a:pt x="708643" y="2105619"/>
                    <a:pt x="654736" y="2213423"/>
                    <a:pt x="654736" y="2327913"/>
                  </a:cubicBezTo>
                  <a:cubicBezTo>
                    <a:pt x="654736" y="2528797"/>
                    <a:pt x="817591" y="2691649"/>
                    <a:pt x="1018479" y="2691649"/>
                  </a:cubicBezTo>
                  <a:cubicBezTo>
                    <a:pt x="1219366" y="2691649"/>
                    <a:pt x="1382221" y="2528797"/>
                    <a:pt x="1382221" y="2327913"/>
                  </a:cubicBezTo>
                  <a:cubicBezTo>
                    <a:pt x="1382221" y="2213423"/>
                    <a:pt x="1328315" y="2105619"/>
                    <a:pt x="1236724" y="2036924"/>
                  </a:cubicBezTo>
                  <a:lnTo>
                    <a:pt x="2036957" y="2036924"/>
                  </a:lnTo>
                  <a:lnTo>
                    <a:pt x="2036957" y="1289082"/>
                  </a:lnTo>
                  <a:cubicBezTo>
                    <a:pt x="1880497" y="1435893"/>
                    <a:pt x="1636892" y="1435893"/>
                    <a:pt x="1480431" y="1289082"/>
                  </a:cubicBezTo>
                  <a:cubicBezTo>
                    <a:pt x="1332978" y="1145071"/>
                    <a:pt x="1330191" y="908795"/>
                    <a:pt x="1474204" y="761344"/>
                  </a:cubicBezTo>
                  <a:cubicBezTo>
                    <a:pt x="1476256" y="759241"/>
                    <a:pt x="1478329" y="757168"/>
                    <a:pt x="1480431" y="755117"/>
                  </a:cubicBezTo>
                  <a:cubicBezTo>
                    <a:pt x="1636892" y="608306"/>
                    <a:pt x="1880497" y="608306"/>
                    <a:pt x="2036957" y="755117"/>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283" name="Google Shape;1283;p21"/>
            <p:cNvSpPr txBox="1"/>
            <p:nvPr/>
          </p:nvSpPr>
          <p:spPr>
            <a:xfrm>
              <a:off x="5913120" y="1546838"/>
              <a:ext cx="155448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FAIRNESS</a:t>
              </a:r>
              <a:endParaRPr b="1" i="0" sz="2000" u="none" cap="none" strike="noStrike">
                <a:solidFill>
                  <a:srgbClr val="FFFFFF"/>
                </a:solidFill>
                <a:latin typeface="Calibri"/>
                <a:ea typeface="Calibri"/>
                <a:cs typeface="Calibri"/>
                <a:sym typeface="Calibri"/>
              </a:endParaRPr>
            </a:p>
          </p:txBody>
        </p:sp>
        <p:sp>
          <p:nvSpPr>
            <p:cNvPr id="1284" name="Google Shape;1284;p21"/>
            <p:cNvSpPr txBox="1"/>
            <p:nvPr/>
          </p:nvSpPr>
          <p:spPr>
            <a:xfrm>
              <a:off x="5658752" y="4991078"/>
              <a:ext cx="17128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AUDITABILITY</a:t>
              </a:r>
              <a:endParaRPr b="1" i="0" sz="2000" u="none" cap="none" strike="noStrike">
                <a:solidFill>
                  <a:srgbClr val="FFFFFF"/>
                </a:solidFill>
                <a:latin typeface="Calibri"/>
                <a:ea typeface="Calibri"/>
                <a:cs typeface="Calibri"/>
                <a:sym typeface="Calibri"/>
              </a:endParaRPr>
            </a:p>
          </p:txBody>
        </p:sp>
        <p:sp>
          <p:nvSpPr>
            <p:cNvPr id="1285" name="Google Shape;1285;p21"/>
            <p:cNvSpPr txBox="1"/>
            <p:nvPr/>
          </p:nvSpPr>
          <p:spPr>
            <a:xfrm>
              <a:off x="8376706" y="3898559"/>
              <a:ext cx="11444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SAFETY</a:t>
              </a:r>
              <a:endParaRPr b="1" i="0" sz="2000" u="none" cap="none" strike="noStrike">
                <a:solidFill>
                  <a:srgbClr val="FFFFFF"/>
                </a:solidFill>
                <a:latin typeface="Calibri"/>
                <a:ea typeface="Calibri"/>
                <a:cs typeface="Calibri"/>
                <a:sym typeface="Calibri"/>
              </a:endParaRPr>
            </a:p>
          </p:txBody>
        </p:sp>
        <p:sp>
          <p:nvSpPr>
            <p:cNvPr id="1286" name="Google Shape;1286;p21"/>
            <p:cNvSpPr txBox="1"/>
            <p:nvPr/>
          </p:nvSpPr>
          <p:spPr>
            <a:xfrm rot="1371977">
              <a:off x="8628937" y="1066339"/>
              <a:ext cx="193497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000"/>
                <a:buFont typeface="Calibri"/>
                <a:buNone/>
              </a:pPr>
              <a:r>
                <a:rPr b="1" i="0" lang="en-US" sz="2000" u="none" cap="none" strike="noStrike">
                  <a:solidFill>
                    <a:srgbClr val="FFFFFF"/>
                  </a:solidFill>
                  <a:latin typeface="Calibri"/>
                  <a:ea typeface="Calibri"/>
                  <a:cs typeface="Calibri"/>
                  <a:sym typeface="Calibri"/>
                </a:rPr>
                <a:t>EXPLAINABILITY</a:t>
              </a:r>
              <a:endParaRPr b="1" i="0" sz="2000" u="none" cap="none" strike="noStrike">
                <a:solidFill>
                  <a:srgbClr val="FFFFFF"/>
                </a:solidFill>
                <a:latin typeface="Calibri"/>
                <a:ea typeface="Calibri"/>
                <a:cs typeface="Calibri"/>
                <a:sym typeface="Calibri"/>
              </a:endParaRPr>
            </a:p>
          </p:txBody>
        </p:sp>
      </p:grpSp>
      <p:sp>
        <p:nvSpPr>
          <p:cNvPr id="1287" name="Google Shape;1287;p21"/>
          <p:cNvSpPr txBox="1"/>
          <p:nvPr/>
        </p:nvSpPr>
        <p:spPr>
          <a:xfrm>
            <a:off x="590569" y="5557766"/>
            <a:ext cx="1087755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FEAS principle – Toreini at al. </a:t>
            </a:r>
            <a:r>
              <a:rPr b="0" i="1" lang="en-US" sz="1800" u="none" cap="none" strike="noStrike">
                <a:solidFill>
                  <a:srgbClr val="000000"/>
                </a:solidFill>
                <a:latin typeface="Calibri"/>
                <a:ea typeface="Calibri"/>
                <a:cs typeface="Calibri"/>
                <a:sym typeface="Calibri"/>
              </a:rPr>
              <a:t>The Relationship between Trust in AI and Trustworthy Machine Learning Technologies</a:t>
            </a:r>
            <a:r>
              <a:rPr b="0" i="0" lang="en-US" sz="1800" u="none" cap="none" strike="noStrike">
                <a:solidFill>
                  <a:srgbClr val="000000"/>
                </a:solidFill>
                <a:latin typeface="Calibri"/>
                <a:ea typeface="Calibri"/>
                <a:cs typeface="Calibri"/>
                <a:sym typeface="Calibri"/>
              </a:rPr>
              <a:t>. In Proceedings of the 2020 Conference on Fairness, Accountability, and Transparency</a:t>
            </a:r>
            <a:endParaRPr b="0" i="0" sz="1800" u="none" cap="none" strike="noStrike">
              <a:solidFill>
                <a:srgbClr val="000000"/>
              </a:solidFill>
              <a:latin typeface="Calibri"/>
              <a:ea typeface="Calibri"/>
              <a:cs typeface="Calibri"/>
              <a:sym typeface="Calibri"/>
            </a:endParaRPr>
          </a:p>
        </p:txBody>
      </p:sp>
      <p:pic>
        <p:nvPicPr>
          <p:cNvPr id="1288" name="Google Shape;1288;p21"/>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289" name="Google Shape;1289;p21"/>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290" name="Google Shape;1290;p21"/>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291" name="Google Shape;1291;p21"/>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22"/>
          <p:cNvSpPr txBox="1"/>
          <p:nvPr/>
        </p:nvSpPr>
        <p:spPr>
          <a:xfrm>
            <a:off x="115344" y="259889"/>
            <a:ext cx="1153631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4800"/>
              <a:buFont typeface="Calibri"/>
              <a:buNone/>
            </a:pPr>
            <a:r>
              <a:rPr b="1" i="0" lang="en-US" sz="4800" u="none" cap="none" strike="noStrike">
                <a:solidFill>
                  <a:srgbClr val="0070C0"/>
                </a:solidFill>
                <a:latin typeface="Calibri"/>
                <a:ea typeface="Calibri"/>
                <a:cs typeface="Calibri"/>
                <a:sym typeface="Calibri"/>
              </a:rPr>
              <a:t>How well can we address user questions related to conditions in business processes?</a:t>
            </a:r>
            <a:endParaRPr b="0" i="0" sz="1800" u="none" cap="none" strike="noStrike">
              <a:solidFill>
                <a:srgbClr val="000000"/>
              </a:solidFill>
              <a:latin typeface="Calibri"/>
              <a:ea typeface="Calibri"/>
              <a:cs typeface="Calibri"/>
              <a:sym typeface="Calibri"/>
            </a:endParaRPr>
          </a:p>
        </p:txBody>
      </p:sp>
      <p:pic>
        <p:nvPicPr>
          <p:cNvPr descr="A black and white sign&#10;&#10;Description automatically generated" id="1298" name="Google Shape;1298;p22"/>
          <p:cNvPicPr preferRelativeResize="0"/>
          <p:nvPr/>
        </p:nvPicPr>
        <p:blipFill rotWithShape="1">
          <a:blip r:embed="rId3">
            <a:alphaModFix/>
          </a:blip>
          <a:srcRect b="0" l="0" r="0" t="0"/>
          <a:stretch/>
        </p:blipFill>
        <p:spPr>
          <a:xfrm>
            <a:off x="115344" y="1980349"/>
            <a:ext cx="7143127" cy="3232463"/>
          </a:xfrm>
          <a:prstGeom prst="rect">
            <a:avLst/>
          </a:prstGeom>
          <a:noFill/>
          <a:ln>
            <a:noFill/>
          </a:ln>
        </p:spPr>
      </p:pic>
      <p:pic>
        <p:nvPicPr>
          <p:cNvPr descr="Traffic Cop Fine: Over 461 Royalty-Free Licensable Stock Vectors &amp; Vector  Art | Shutterstock" id="1299" name="Google Shape;1299;p22"/>
          <p:cNvPicPr preferRelativeResize="0"/>
          <p:nvPr/>
        </p:nvPicPr>
        <p:blipFill rotWithShape="1">
          <a:blip r:embed="rId4">
            <a:alphaModFix/>
          </a:blip>
          <a:srcRect b="9639" l="0" r="0" t="11995"/>
          <a:stretch/>
        </p:blipFill>
        <p:spPr>
          <a:xfrm>
            <a:off x="7289780" y="3551857"/>
            <a:ext cx="4786876" cy="2689551"/>
          </a:xfrm>
          <a:prstGeom prst="rect">
            <a:avLst/>
          </a:prstGeom>
          <a:noFill/>
          <a:ln>
            <a:noFill/>
          </a:ln>
        </p:spPr>
      </p:pic>
      <p:sp>
        <p:nvSpPr>
          <p:cNvPr id="1300" name="Google Shape;1300;p22"/>
          <p:cNvSpPr/>
          <p:nvPr/>
        </p:nvSpPr>
        <p:spPr>
          <a:xfrm>
            <a:off x="8310596" y="1749951"/>
            <a:ext cx="3398730" cy="1801906"/>
          </a:xfrm>
          <a:prstGeom prst="cloudCallout">
            <a:avLst>
              <a:gd fmla="val 26126" name="adj1"/>
              <a:gd fmla="val 105925" name="adj2"/>
            </a:avLst>
          </a:prstGeom>
          <a:noFill/>
          <a:ln cap="flat" cmpd="sng" w="28575">
            <a:solidFill>
              <a:srgbClr val="31538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Why does the processing of fines in</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hazardous location</a:t>
            </a:r>
            <a:br>
              <a:rPr b="0" i="0" lang="en-US" sz="1800" u="none" cap="none" strike="noStrike">
                <a:solidFill>
                  <a:srgbClr val="000000"/>
                </a:solidFill>
                <a:latin typeface="Calibri"/>
                <a:ea typeface="Calibri"/>
                <a:cs typeface="Calibri"/>
                <a:sym typeface="Calibri"/>
              </a:rPr>
            </a:br>
            <a:r>
              <a:rPr b="0" i="0" lang="en-US" sz="1800" u="none" cap="none" strike="noStrike">
                <a:solidFill>
                  <a:srgbClr val="000000"/>
                </a:solidFill>
                <a:latin typeface="Calibri"/>
                <a:ea typeface="Calibri"/>
                <a:cs typeface="Calibri"/>
                <a:sym typeface="Calibri"/>
              </a:rPr>
              <a:t>take so long</a:t>
            </a:r>
            <a:endParaRPr b="0" i="0" sz="1800" u="none" cap="none" strike="noStrike">
              <a:solidFill>
                <a:srgbClr val="FFFFFF"/>
              </a:solidFill>
              <a:latin typeface="Calibri"/>
              <a:ea typeface="Calibri"/>
              <a:cs typeface="Calibri"/>
              <a:sym typeface="Calibri"/>
            </a:endParaRPr>
          </a:p>
        </p:txBody>
      </p:sp>
      <p:pic>
        <p:nvPicPr>
          <p:cNvPr id="1301" name="Google Shape;1301;p22"/>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pic>
        <p:nvPicPr>
          <p:cNvPr id="1302" name="Google Shape;1302;p22"/>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303" name="Google Shape;1303;p2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04" name="Google Shape;1304;p22"/>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6" name="Shape 676"/>
        <p:cNvGrpSpPr/>
        <p:nvPr/>
      </p:nvGrpSpPr>
      <p:grpSpPr>
        <a:xfrm>
          <a:off x="0" y="0"/>
          <a:ext cx="0" cy="0"/>
          <a:chOff x="0" y="0"/>
          <a:chExt cx="0" cy="0"/>
        </a:xfrm>
      </p:grpSpPr>
      <p:sp>
        <p:nvSpPr>
          <p:cNvPr id="677" name="Google Shape;677;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8" name="Google Shape;678;p5"/>
          <p:cNvSpPr/>
          <p:nvPr/>
        </p:nvSpPr>
        <p:spPr>
          <a:xfrm rot="10800000">
            <a:off x="-10365" y="-318"/>
            <a:ext cx="5907885" cy="3479046"/>
          </a:xfrm>
          <a:custGeom>
            <a:rect b="b" l="l" r="r" t="t"/>
            <a:pathLst>
              <a:path extrusionOk="0" h="3479046" w="5907885">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0">
                <a:schemeClr val="lt2"/>
              </a:gs>
              <a:gs pos="40000">
                <a:schemeClr val="lt2"/>
              </a:gs>
              <a:gs pos="100000">
                <a:srgbClr val="56EAE3"/>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79" name="Google Shape;679;p5"/>
          <p:cNvSpPr txBox="1"/>
          <p:nvPr>
            <p:ph type="title"/>
          </p:nvPr>
        </p:nvSpPr>
        <p:spPr>
          <a:xfrm>
            <a:off x="1841911" y="694333"/>
            <a:ext cx="8905141" cy="13593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en-US" sz="4800"/>
              <a:t>4 key questions</a:t>
            </a:r>
            <a:endParaRPr sz="4800"/>
          </a:p>
        </p:txBody>
      </p:sp>
      <p:grpSp>
        <p:nvGrpSpPr>
          <p:cNvPr id="680" name="Google Shape;680;p5"/>
          <p:cNvGrpSpPr/>
          <p:nvPr/>
        </p:nvGrpSpPr>
        <p:grpSpPr>
          <a:xfrm>
            <a:off x="3009113" y="2841221"/>
            <a:ext cx="8297847" cy="2685269"/>
            <a:chOff x="65888" y="93258"/>
            <a:chExt cx="8297847" cy="2685269"/>
          </a:xfrm>
        </p:grpSpPr>
        <p:sp>
          <p:nvSpPr>
            <p:cNvPr id="681" name="Google Shape;681;p5"/>
            <p:cNvSpPr/>
            <p:nvPr/>
          </p:nvSpPr>
          <p:spPr>
            <a:xfrm>
              <a:off x="65888" y="93258"/>
              <a:ext cx="1098532" cy="1098532"/>
            </a:xfrm>
            <a:prstGeom prst="ellipse">
              <a:avLst/>
            </a:prstGeom>
            <a:solidFill>
              <a:srgbClr val="CAE3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5"/>
            <p:cNvSpPr/>
            <p:nvPr/>
          </p:nvSpPr>
          <p:spPr>
            <a:xfrm>
              <a:off x="296580" y="323950"/>
              <a:ext cx="637149" cy="63714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5"/>
            <p:cNvSpPr/>
            <p:nvPr/>
          </p:nvSpPr>
          <p:spPr>
            <a:xfrm>
              <a:off x="1399821" y="93258"/>
              <a:ext cx="2589399" cy="10985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5"/>
            <p:cNvSpPr txBox="1"/>
            <p:nvPr/>
          </p:nvSpPr>
          <p:spPr>
            <a:xfrm>
              <a:off x="1399821" y="93258"/>
              <a:ext cx="2589399" cy="109853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Arial"/>
                  <a:ea typeface="Arial"/>
                  <a:cs typeface="Arial"/>
                  <a:sym typeface="Arial"/>
                </a:rPr>
                <a:t>1. What is democracy?</a:t>
              </a:r>
              <a:endParaRPr b="0" i="0" sz="2300" u="none" cap="none" strike="noStrike">
                <a:solidFill>
                  <a:schemeClr val="dk1"/>
                </a:solidFill>
                <a:latin typeface="Arial"/>
                <a:ea typeface="Arial"/>
                <a:cs typeface="Arial"/>
                <a:sym typeface="Arial"/>
              </a:endParaRPr>
            </a:p>
          </p:txBody>
        </p:sp>
        <p:sp>
          <p:nvSpPr>
            <p:cNvPr id="685" name="Google Shape;685;p5"/>
            <p:cNvSpPr/>
            <p:nvPr/>
          </p:nvSpPr>
          <p:spPr>
            <a:xfrm>
              <a:off x="4440404" y="93258"/>
              <a:ext cx="1098532" cy="1098532"/>
            </a:xfrm>
            <a:prstGeom prst="ellipse">
              <a:avLst/>
            </a:prstGeom>
            <a:solidFill>
              <a:srgbClr val="CAE3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5"/>
            <p:cNvSpPr/>
            <p:nvPr/>
          </p:nvSpPr>
          <p:spPr>
            <a:xfrm>
              <a:off x="4671096" y="323950"/>
              <a:ext cx="637149" cy="637149"/>
            </a:xfrm>
            <a:prstGeom prst="rect">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5"/>
            <p:cNvSpPr/>
            <p:nvPr/>
          </p:nvSpPr>
          <p:spPr>
            <a:xfrm>
              <a:off x="5774336" y="93258"/>
              <a:ext cx="2589399" cy="10985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5"/>
            <p:cNvSpPr txBox="1"/>
            <p:nvPr/>
          </p:nvSpPr>
          <p:spPr>
            <a:xfrm>
              <a:off x="5774336" y="93258"/>
              <a:ext cx="2589399" cy="109853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Arial"/>
                  <a:ea typeface="Arial"/>
                  <a:cs typeface="Arial"/>
                  <a:sym typeface="Arial"/>
                </a:rPr>
                <a:t>2. What is valuable about democracy?</a:t>
              </a:r>
              <a:endParaRPr b="0" i="0" sz="2300" u="none" cap="none" strike="noStrike">
                <a:solidFill>
                  <a:schemeClr val="dk1"/>
                </a:solidFill>
                <a:latin typeface="Arial"/>
                <a:ea typeface="Arial"/>
                <a:cs typeface="Arial"/>
                <a:sym typeface="Arial"/>
              </a:endParaRPr>
            </a:p>
          </p:txBody>
        </p:sp>
        <p:sp>
          <p:nvSpPr>
            <p:cNvPr id="689" name="Google Shape;689;p5"/>
            <p:cNvSpPr/>
            <p:nvPr/>
          </p:nvSpPr>
          <p:spPr>
            <a:xfrm>
              <a:off x="65888" y="1679995"/>
              <a:ext cx="1098532" cy="1098532"/>
            </a:xfrm>
            <a:prstGeom prst="ellipse">
              <a:avLst/>
            </a:prstGeom>
            <a:solidFill>
              <a:srgbClr val="CAE3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5"/>
            <p:cNvSpPr/>
            <p:nvPr/>
          </p:nvSpPr>
          <p:spPr>
            <a:xfrm>
              <a:off x="296580" y="1910687"/>
              <a:ext cx="637149" cy="637149"/>
            </a:xfrm>
            <a:prstGeom prst="rect">
              <a:avLst/>
            </a:prstGeom>
            <a:blipFill rotWithShape="1">
              <a:blip r:embed="rId5">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5"/>
            <p:cNvSpPr/>
            <p:nvPr/>
          </p:nvSpPr>
          <p:spPr>
            <a:xfrm>
              <a:off x="1399821" y="1679995"/>
              <a:ext cx="2589399" cy="10985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5"/>
            <p:cNvSpPr txBox="1"/>
            <p:nvPr/>
          </p:nvSpPr>
          <p:spPr>
            <a:xfrm>
              <a:off x="1399821" y="1679995"/>
              <a:ext cx="2589399" cy="109853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Arial"/>
                  <a:ea typeface="Arial"/>
                  <a:cs typeface="Arial"/>
                  <a:sym typeface="Arial"/>
                </a:rPr>
                <a:t>3. What risks does AI pose to these values?</a:t>
              </a:r>
              <a:endParaRPr b="0" i="0" sz="2300" u="none" cap="none" strike="noStrike">
                <a:solidFill>
                  <a:schemeClr val="dk1"/>
                </a:solidFill>
                <a:latin typeface="Arial"/>
                <a:ea typeface="Arial"/>
                <a:cs typeface="Arial"/>
                <a:sym typeface="Arial"/>
              </a:endParaRPr>
            </a:p>
          </p:txBody>
        </p:sp>
        <p:sp>
          <p:nvSpPr>
            <p:cNvPr id="693" name="Google Shape;693;p5"/>
            <p:cNvSpPr/>
            <p:nvPr/>
          </p:nvSpPr>
          <p:spPr>
            <a:xfrm>
              <a:off x="4440404" y="1679995"/>
              <a:ext cx="1098532" cy="1098532"/>
            </a:xfrm>
            <a:prstGeom prst="ellipse">
              <a:avLst/>
            </a:prstGeom>
            <a:solidFill>
              <a:srgbClr val="CAE3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5"/>
            <p:cNvSpPr/>
            <p:nvPr/>
          </p:nvSpPr>
          <p:spPr>
            <a:xfrm>
              <a:off x="4671096" y="1910687"/>
              <a:ext cx="637149" cy="637149"/>
            </a:xfrm>
            <a:prstGeom prst="rect">
              <a:avLst/>
            </a:prstGeom>
            <a:blipFill rotWithShape="1">
              <a:blip r:embed="rId6">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5"/>
            <p:cNvSpPr/>
            <p:nvPr/>
          </p:nvSpPr>
          <p:spPr>
            <a:xfrm>
              <a:off x="5774336" y="1679995"/>
              <a:ext cx="2589399" cy="1098532"/>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5"/>
            <p:cNvSpPr txBox="1"/>
            <p:nvPr/>
          </p:nvSpPr>
          <p:spPr>
            <a:xfrm>
              <a:off x="5774336" y="1679995"/>
              <a:ext cx="2589399" cy="109853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300"/>
                <a:buFont typeface="Arial"/>
                <a:buNone/>
              </a:pPr>
              <a:r>
                <a:rPr b="0" i="0" lang="en-US" sz="2300" u="none" cap="none" strike="noStrike">
                  <a:solidFill>
                    <a:schemeClr val="dk1"/>
                  </a:solidFill>
                  <a:latin typeface="Arial"/>
                  <a:ea typeface="Arial"/>
                  <a:cs typeface="Arial"/>
                  <a:sym typeface="Arial"/>
                </a:rPr>
                <a:t>4. How can AI enhance democracy?</a:t>
              </a:r>
              <a:endParaRPr b="0" i="0" sz="2300" u="none" cap="none" strike="noStrike">
                <a:solidFill>
                  <a:schemeClr val="dk1"/>
                </a:solidFill>
                <a:latin typeface="Arial"/>
                <a:ea typeface="Arial"/>
                <a:cs typeface="Arial"/>
                <a:sym typeface="Arial"/>
              </a:endParaRPr>
            </a:p>
          </p:txBody>
        </p:sp>
      </p:grpSp>
      <p:pic>
        <p:nvPicPr>
          <p:cNvPr id="697" name="Google Shape;697;p5"/>
          <p:cNvPicPr preferRelativeResize="0"/>
          <p:nvPr/>
        </p:nvPicPr>
        <p:blipFill rotWithShape="1">
          <a:blip r:embed="rId7">
            <a:alphaModFix/>
          </a:blip>
          <a:srcRect b="1590" l="0" r="0" t="89419"/>
          <a:stretch/>
        </p:blipFill>
        <p:spPr>
          <a:xfrm>
            <a:off x="0" y="6241408"/>
            <a:ext cx="12192000" cy="616591"/>
          </a:xfrm>
          <a:prstGeom prst="rect">
            <a:avLst/>
          </a:prstGeom>
          <a:noFill/>
          <a:ln>
            <a:noFill/>
          </a:ln>
        </p:spPr>
      </p:pic>
      <p:pic>
        <p:nvPicPr>
          <p:cNvPr id="698" name="Google Shape;698;p5"/>
          <p:cNvPicPr preferRelativeResize="0"/>
          <p:nvPr/>
        </p:nvPicPr>
        <p:blipFill rotWithShape="1">
          <a:blip r:embed="rId7">
            <a:alphaModFix/>
          </a:blip>
          <a:srcRect b="10785" l="6949" r="26071" t="85789"/>
          <a:stretch/>
        </p:blipFill>
        <p:spPr>
          <a:xfrm>
            <a:off x="0" y="0"/>
            <a:ext cx="12192000" cy="385893"/>
          </a:xfrm>
          <a:prstGeom prst="rect">
            <a:avLst/>
          </a:prstGeom>
          <a:noFill/>
          <a:ln>
            <a:noFill/>
          </a:ln>
        </p:spPr>
      </p:pic>
      <p:sp>
        <p:nvSpPr>
          <p:cNvPr id="699" name="Google Shape;699;p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00" name="Google Shape;700;p5"/>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3200"/>
              <a:buFont typeface="Arial"/>
              <a:buNone/>
            </a:pPr>
            <a:r>
              <a:rPr b="1" lang="en-US" sz="3200">
                <a:solidFill>
                  <a:srgbClr val="0070C0"/>
                </a:solidFill>
                <a:latin typeface="Arial"/>
                <a:ea typeface="Arial"/>
                <a:cs typeface="Arial"/>
                <a:sym typeface="Arial"/>
              </a:rPr>
              <a:t>What are the problems with the State-of-the-Art explainability for business processes?</a:t>
            </a:r>
            <a:endParaRPr b="1" sz="3200">
              <a:solidFill>
                <a:srgbClr val="0070C0"/>
              </a:solidFill>
              <a:latin typeface="Arial"/>
              <a:ea typeface="Arial"/>
              <a:cs typeface="Arial"/>
              <a:sym typeface="Arial"/>
            </a:endParaRPr>
          </a:p>
        </p:txBody>
      </p:sp>
      <p:sp>
        <p:nvSpPr>
          <p:cNvPr id="1311" name="Google Shape;1311;p23"/>
          <p:cNvSpPr/>
          <p:nvPr/>
        </p:nvSpPr>
        <p:spPr>
          <a:xfrm>
            <a:off x="1097278" y="1915387"/>
            <a:ext cx="10058401" cy="3445712"/>
          </a:xfrm>
          <a:prstGeom prst="rect">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22222"/>
              </a:buClr>
              <a:buSzPts val="2400"/>
              <a:buFont typeface="Lato"/>
              <a:buNone/>
            </a:pPr>
            <a:r>
              <a:rPr b="1" i="0" lang="en-US" sz="2400" u="none" cap="none" strike="noStrike">
                <a:solidFill>
                  <a:srgbClr val="222222"/>
                </a:solidFill>
                <a:latin typeface="Lato"/>
                <a:ea typeface="Lato"/>
                <a:cs typeface="Lato"/>
                <a:sym typeface="Lato"/>
              </a:rPr>
              <a:t>Many of the explanations </a:t>
            </a:r>
            <a:r>
              <a:rPr b="1" i="0" lang="en-US" sz="2400" u="sng" cap="none" strike="noStrike">
                <a:solidFill>
                  <a:srgbClr val="222222"/>
                </a:solidFill>
                <a:latin typeface="Lato"/>
                <a:ea typeface="Lato"/>
                <a:cs typeface="Lato"/>
                <a:sym typeface="Lato"/>
              </a:rPr>
              <a:t>fail</a:t>
            </a:r>
            <a:r>
              <a:rPr b="1" i="0" lang="en-US" sz="2400" u="none" cap="none" strike="noStrike">
                <a:solidFill>
                  <a:srgbClr val="222222"/>
                </a:solidFill>
                <a:latin typeface="Lato"/>
                <a:ea typeface="Lato"/>
                <a:cs typeface="Lato"/>
                <a:sym typeface="Lato"/>
              </a:rPr>
              <a:t> to</a:t>
            </a:r>
            <a:endParaRPr b="1" i="0" sz="2400" u="none" cap="none" strike="noStrike">
              <a:solidFill>
                <a:srgbClr val="222222"/>
              </a:solidFill>
              <a:latin typeface="Lato"/>
              <a:ea typeface="Lato"/>
              <a:cs typeface="Lato"/>
              <a:sym typeface="Lato"/>
            </a:endParaRPr>
          </a:p>
          <a:p>
            <a:pPr indent="0" lvl="0" marL="0" marR="0" rtl="0" algn="l">
              <a:lnSpc>
                <a:spcPct val="100000"/>
              </a:lnSpc>
              <a:spcBef>
                <a:spcPts val="0"/>
              </a:spcBef>
              <a:spcAft>
                <a:spcPts val="0"/>
              </a:spcAft>
              <a:buClr>
                <a:srgbClr val="FFFFFF"/>
              </a:buClr>
              <a:buSzPts val="2400"/>
              <a:buFont typeface="Calibri"/>
              <a:buNone/>
            </a:pPr>
            <a:r>
              <a:t/>
            </a:r>
            <a:endParaRPr b="1" i="0" sz="2400" u="none" cap="none" strike="noStrike">
              <a:solidFill>
                <a:srgbClr val="222222"/>
              </a:solidFill>
              <a:latin typeface="Lato"/>
              <a:ea typeface="Lato"/>
              <a:cs typeface="Lato"/>
              <a:sym typeface="Lato"/>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express the business </a:t>
            </a:r>
            <a:r>
              <a:rPr b="0" i="1" lang="en-US" sz="2400" u="none" cap="none" strike="noStrike">
                <a:solidFill>
                  <a:srgbClr val="222222"/>
                </a:solidFill>
                <a:latin typeface="Lato"/>
                <a:ea typeface="Lato"/>
                <a:cs typeface="Lato"/>
                <a:sym typeface="Lato"/>
              </a:rPr>
              <a:t>process model constraints</a:t>
            </a:r>
            <a:r>
              <a:rPr b="1" i="0" lang="en-US" sz="2400" u="none" cap="none" strike="noStrike">
                <a:solidFill>
                  <a:srgbClr val="22222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include the richness of </a:t>
            </a:r>
            <a:r>
              <a:rPr b="0" i="1" lang="en-US" sz="2400" u="none" cap="none" strike="noStrike">
                <a:solidFill>
                  <a:srgbClr val="222222"/>
                </a:solidFill>
                <a:latin typeface="Lato"/>
                <a:ea typeface="Lato"/>
                <a:cs typeface="Lato"/>
                <a:sym typeface="Lato"/>
              </a:rPr>
              <a:t>contextual situations</a:t>
            </a:r>
            <a:r>
              <a:rPr b="1" i="0" lang="en-US" sz="2400" u="none" cap="none" strike="noStrike">
                <a:solidFill>
                  <a:srgbClr val="222222"/>
                </a:solidFill>
                <a:latin typeface="Lato"/>
                <a:ea typeface="Lato"/>
                <a:cs typeface="Lato"/>
                <a:sym typeface="Lato"/>
              </a:rPr>
              <a:t> that affect process outcomes,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reflect the </a:t>
            </a:r>
            <a:r>
              <a:rPr b="0" i="1" lang="en-US" sz="2400" u="none" cap="none" strike="noStrike">
                <a:solidFill>
                  <a:srgbClr val="222222"/>
                </a:solidFill>
                <a:latin typeface="Lato"/>
                <a:ea typeface="Lato"/>
                <a:cs typeface="Lato"/>
                <a:sym typeface="Lato"/>
              </a:rPr>
              <a:t>true causal execution dependencies</a:t>
            </a:r>
            <a:r>
              <a:rPr b="1" i="0" lang="en-US" sz="2400" u="none" cap="none" strike="noStrike">
                <a:solidFill>
                  <a:srgbClr val="222222"/>
                </a:solidFill>
                <a:latin typeface="Lato"/>
                <a:ea typeface="Lato"/>
                <a:cs typeface="Lato"/>
                <a:sym typeface="Lato"/>
              </a:rPr>
              <a:t> among the activities in the business process, or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make sense and be </a:t>
            </a:r>
            <a:r>
              <a:rPr b="0" i="1" lang="en-US" sz="2400" u="none" cap="none" strike="noStrike">
                <a:solidFill>
                  <a:srgbClr val="222222"/>
                </a:solidFill>
                <a:latin typeface="Lato"/>
                <a:ea typeface="Lato"/>
                <a:cs typeface="Lato"/>
                <a:sym typeface="Lato"/>
              </a:rPr>
              <a:t>interpretable</a:t>
            </a:r>
            <a:r>
              <a:rPr b="1" i="0" lang="en-US" sz="2400" u="none" cap="none" strike="noStrike">
                <a:solidFill>
                  <a:srgbClr val="222222"/>
                </a:solidFill>
                <a:latin typeface="Lato"/>
                <a:ea typeface="Lato"/>
                <a:cs typeface="Lato"/>
                <a:sym typeface="Lato"/>
              </a:rPr>
              <a:t> to human users</a:t>
            </a:r>
            <a:endParaRPr b="1" i="0" sz="2400" u="none" cap="none" strike="noStrike">
              <a:solidFill>
                <a:srgbClr val="222222"/>
              </a:solidFill>
              <a:latin typeface="Lato"/>
              <a:ea typeface="Lato"/>
              <a:cs typeface="Lato"/>
              <a:sym typeface="Lato"/>
            </a:endParaRPr>
          </a:p>
          <a:p>
            <a:pPr indent="0" lvl="0" marL="0" marR="0" rtl="0" algn="l">
              <a:lnSpc>
                <a:spcPct val="100000"/>
              </a:lnSpc>
              <a:spcBef>
                <a:spcPts val="0"/>
              </a:spcBef>
              <a:spcAft>
                <a:spcPts val="0"/>
              </a:spcAft>
              <a:buClr>
                <a:srgbClr val="FFFFFF"/>
              </a:buClr>
              <a:buSzPts val="2400"/>
              <a:buFont typeface="Calibri"/>
              <a:buNone/>
            </a:pPr>
            <a:r>
              <a:t/>
            </a:r>
            <a:endParaRPr b="1" i="0" sz="2400" u="none" cap="none" strike="noStrike">
              <a:solidFill>
                <a:srgbClr val="222222"/>
              </a:solidFill>
              <a:latin typeface="Lato"/>
              <a:ea typeface="Lato"/>
              <a:cs typeface="Lato"/>
              <a:sym typeface="Lato"/>
            </a:endParaRPr>
          </a:p>
        </p:txBody>
      </p:sp>
      <p:sp>
        <p:nvSpPr>
          <p:cNvPr id="1312" name="Google Shape;1312;p23"/>
          <p:cNvSpPr txBox="1"/>
          <p:nvPr/>
        </p:nvSpPr>
        <p:spPr>
          <a:xfrm>
            <a:off x="304889" y="6400801"/>
            <a:ext cx="5486313" cy="22224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 2023 IBM Corporation</a:t>
            </a:r>
            <a:endParaRPr b="0" i="0" sz="1400" u="none" cap="none" strike="noStrike">
              <a:solidFill>
                <a:srgbClr val="000000"/>
              </a:solidFill>
              <a:latin typeface="Arial"/>
              <a:ea typeface="Arial"/>
              <a:cs typeface="Arial"/>
              <a:sym typeface="Arial"/>
            </a:endParaRPr>
          </a:p>
        </p:txBody>
      </p:sp>
      <p:sp>
        <p:nvSpPr>
          <p:cNvPr id="1313" name="Google Shape;1313;p23"/>
          <p:cNvSpPr txBox="1"/>
          <p:nvPr/>
        </p:nvSpPr>
        <p:spPr>
          <a:xfrm>
            <a:off x="9448802" y="6400801"/>
            <a:ext cx="2438309" cy="22224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pic>
        <p:nvPicPr>
          <p:cNvPr id="1314" name="Google Shape;1314;p23"/>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315" name="Google Shape;1315;p23"/>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316" name="Google Shape;1316;p23"/>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17" name="Google Shape;1317;p23"/>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3200"/>
              <a:buFont typeface="Arial"/>
              <a:buNone/>
            </a:pPr>
            <a:r>
              <a:rPr b="1" lang="en-US" sz="3200">
                <a:solidFill>
                  <a:srgbClr val="0070C0"/>
                </a:solidFill>
                <a:latin typeface="Arial"/>
                <a:ea typeface="Arial"/>
                <a:cs typeface="Arial"/>
                <a:sym typeface="Arial"/>
              </a:rPr>
              <a:t>What are the problems with the State-of-the-Art explainability for business processes?</a:t>
            </a:r>
            <a:endParaRPr b="1" sz="3200">
              <a:solidFill>
                <a:srgbClr val="0070C0"/>
              </a:solidFill>
              <a:latin typeface="Arial"/>
              <a:ea typeface="Arial"/>
              <a:cs typeface="Arial"/>
              <a:sym typeface="Arial"/>
            </a:endParaRPr>
          </a:p>
        </p:txBody>
      </p:sp>
      <p:sp>
        <p:nvSpPr>
          <p:cNvPr id="1324" name="Google Shape;1324;p24"/>
          <p:cNvSpPr/>
          <p:nvPr/>
        </p:nvSpPr>
        <p:spPr>
          <a:xfrm>
            <a:off x="1097278" y="1915387"/>
            <a:ext cx="10058401" cy="3445712"/>
          </a:xfrm>
          <a:prstGeom prst="rect">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222222"/>
              </a:buClr>
              <a:buSzPts val="2400"/>
              <a:buFont typeface="Lato"/>
              <a:buNone/>
            </a:pPr>
            <a:r>
              <a:rPr b="1" i="0" lang="en-US" sz="2400" u="none" cap="none" strike="noStrike">
                <a:solidFill>
                  <a:srgbClr val="222222"/>
                </a:solidFill>
                <a:latin typeface="Lato"/>
                <a:ea typeface="Lato"/>
                <a:cs typeface="Lato"/>
                <a:sym typeface="Lato"/>
              </a:rPr>
              <a:t>Many of the explanations </a:t>
            </a:r>
            <a:r>
              <a:rPr b="1" i="0" lang="en-US" sz="2400" u="sng" cap="none" strike="noStrike">
                <a:solidFill>
                  <a:srgbClr val="222222"/>
                </a:solidFill>
                <a:latin typeface="Lato"/>
                <a:ea typeface="Lato"/>
                <a:cs typeface="Lato"/>
                <a:sym typeface="Lato"/>
              </a:rPr>
              <a:t>fail</a:t>
            </a:r>
            <a:r>
              <a:rPr b="1" i="0" lang="en-US" sz="2400" u="none" cap="none" strike="noStrike">
                <a:solidFill>
                  <a:srgbClr val="222222"/>
                </a:solidFill>
                <a:latin typeface="Lato"/>
                <a:ea typeface="Lato"/>
                <a:cs typeface="Lato"/>
                <a:sym typeface="Lato"/>
              </a:rPr>
              <a:t> to</a:t>
            </a:r>
            <a:endParaRPr b="1" i="0" sz="2400" u="none" cap="none" strike="noStrike">
              <a:solidFill>
                <a:srgbClr val="222222"/>
              </a:solidFill>
              <a:latin typeface="Lato"/>
              <a:ea typeface="Lato"/>
              <a:cs typeface="Lato"/>
              <a:sym typeface="Lato"/>
            </a:endParaRPr>
          </a:p>
          <a:p>
            <a:pPr indent="0" lvl="0" marL="0" marR="0" rtl="0" algn="l">
              <a:lnSpc>
                <a:spcPct val="100000"/>
              </a:lnSpc>
              <a:spcBef>
                <a:spcPts val="0"/>
              </a:spcBef>
              <a:spcAft>
                <a:spcPts val="0"/>
              </a:spcAft>
              <a:buClr>
                <a:srgbClr val="FFFFFF"/>
              </a:buClr>
              <a:buSzPts val="2400"/>
              <a:buFont typeface="Calibri"/>
              <a:buNone/>
            </a:pPr>
            <a:r>
              <a:t/>
            </a:r>
            <a:endParaRPr b="1" i="0" sz="2400" u="none" cap="none" strike="noStrike">
              <a:solidFill>
                <a:srgbClr val="222222"/>
              </a:solidFill>
              <a:latin typeface="Lato"/>
              <a:ea typeface="Lato"/>
              <a:cs typeface="Lato"/>
              <a:sym typeface="Lato"/>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express the business </a:t>
            </a:r>
            <a:r>
              <a:rPr b="0" i="1" lang="en-US" sz="2400" u="none" cap="none" strike="noStrike">
                <a:solidFill>
                  <a:srgbClr val="222222"/>
                </a:solidFill>
                <a:latin typeface="Lato"/>
                <a:ea typeface="Lato"/>
                <a:cs typeface="Lato"/>
                <a:sym typeface="Lato"/>
              </a:rPr>
              <a:t>process model constraints</a:t>
            </a:r>
            <a:r>
              <a:rPr b="1" i="0" lang="en-US" sz="2400" u="none" cap="none" strike="noStrike">
                <a:solidFill>
                  <a:srgbClr val="222222"/>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include the richness of </a:t>
            </a:r>
            <a:r>
              <a:rPr b="0" i="1" lang="en-US" sz="2400" u="none" cap="none" strike="noStrike">
                <a:solidFill>
                  <a:srgbClr val="222222"/>
                </a:solidFill>
                <a:latin typeface="Lato"/>
                <a:ea typeface="Lato"/>
                <a:cs typeface="Lato"/>
                <a:sym typeface="Lato"/>
              </a:rPr>
              <a:t>contextual situations</a:t>
            </a:r>
            <a:r>
              <a:rPr b="1" i="0" lang="en-US" sz="2400" u="none" cap="none" strike="noStrike">
                <a:solidFill>
                  <a:srgbClr val="222222"/>
                </a:solidFill>
                <a:latin typeface="Lato"/>
                <a:ea typeface="Lato"/>
                <a:cs typeface="Lato"/>
                <a:sym typeface="Lato"/>
              </a:rPr>
              <a:t> that affect process outcomes,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reflect the </a:t>
            </a:r>
            <a:r>
              <a:rPr b="0" i="1" lang="en-US" sz="2400" u="none" cap="none" strike="noStrike">
                <a:solidFill>
                  <a:srgbClr val="222222"/>
                </a:solidFill>
                <a:latin typeface="Lato"/>
                <a:ea typeface="Lato"/>
                <a:cs typeface="Lato"/>
                <a:sym typeface="Lato"/>
              </a:rPr>
              <a:t>true causal execution dependencies</a:t>
            </a:r>
            <a:r>
              <a:rPr b="1" i="0" lang="en-US" sz="2400" u="none" cap="none" strike="noStrike">
                <a:solidFill>
                  <a:srgbClr val="222222"/>
                </a:solidFill>
                <a:latin typeface="Lato"/>
                <a:ea typeface="Lato"/>
                <a:cs typeface="Lato"/>
                <a:sym typeface="Lato"/>
              </a:rPr>
              <a:t> among the activities in the business process, or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222222"/>
              </a:buClr>
              <a:buSzPts val="2400"/>
              <a:buFont typeface="Noto Sans Symbols"/>
              <a:buChar char="▪"/>
            </a:pPr>
            <a:r>
              <a:rPr b="1" i="0" lang="en-US" sz="2400" u="none" cap="none" strike="noStrike">
                <a:solidFill>
                  <a:srgbClr val="222222"/>
                </a:solidFill>
                <a:latin typeface="Lato"/>
                <a:ea typeface="Lato"/>
                <a:cs typeface="Lato"/>
                <a:sym typeface="Lato"/>
              </a:rPr>
              <a:t>make sense and be </a:t>
            </a:r>
            <a:r>
              <a:rPr b="0" i="1" lang="en-US" sz="2400" u="none" cap="none" strike="noStrike">
                <a:solidFill>
                  <a:srgbClr val="222222"/>
                </a:solidFill>
                <a:latin typeface="Lato"/>
                <a:ea typeface="Lato"/>
                <a:cs typeface="Lato"/>
                <a:sym typeface="Lato"/>
              </a:rPr>
              <a:t>interpretable</a:t>
            </a:r>
            <a:r>
              <a:rPr b="1" i="0" lang="en-US" sz="2400" u="none" cap="none" strike="noStrike">
                <a:solidFill>
                  <a:srgbClr val="222222"/>
                </a:solidFill>
                <a:latin typeface="Lato"/>
                <a:ea typeface="Lato"/>
                <a:cs typeface="Lato"/>
                <a:sym typeface="Lato"/>
              </a:rPr>
              <a:t> to human users</a:t>
            </a:r>
            <a:endParaRPr b="1" i="0" sz="2400" u="none" cap="none" strike="noStrike">
              <a:solidFill>
                <a:srgbClr val="222222"/>
              </a:solidFill>
              <a:latin typeface="Lato"/>
              <a:ea typeface="Lato"/>
              <a:cs typeface="Lato"/>
              <a:sym typeface="Lato"/>
            </a:endParaRPr>
          </a:p>
          <a:p>
            <a:pPr indent="0" lvl="0" marL="0" marR="0" rtl="0" algn="l">
              <a:lnSpc>
                <a:spcPct val="100000"/>
              </a:lnSpc>
              <a:spcBef>
                <a:spcPts val="0"/>
              </a:spcBef>
              <a:spcAft>
                <a:spcPts val="0"/>
              </a:spcAft>
              <a:buClr>
                <a:srgbClr val="FFFFFF"/>
              </a:buClr>
              <a:buSzPts val="2400"/>
              <a:buFont typeface="Calibri"/>
              <a:buNone/>
            </a:pPr>
            <a:r>
              <a:t/>
            </a:r>
            <a:endParaRPr b="1" i="0" sz="2400" u="none" cap="none" strike="noStrike">
              <a:solidFill>
                <a:srgbClr val="222222"/>
              </a:solidFill>
              <a:latin typeface="Lato"/>
              <a:ea typeface="Lato"/>
              <a:cs typeface="Lato"/>
              <a:sym typeface="Lato"/>
            </a:endParaRPr>
          </a:p>
        </p:txBody>
      </p:sp>
      <p:sp>
        <p:nvSpPr>
          <p:cNvPr id="1325" name="Google Shape;1325;p24"/>
          <p:cNvSpPr txBox="1"/>
          <p:nvPr/>
        </p:nvSpPr>
        <p:spPr>
          <a:xfrm>
            <a:off x="9448802" y="6400801"/>
            <a:ext cx="2438309" cy="22224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sp>
        <p:nvSpPr>
          <p:cNvPr id="1326" name="Google Shape;1326;p24"/>
          <p:cNvSpPr/>
          <p:nvPr/>
        </p:nvSpPr>
        <p:spPr>
          <a:xfrm>
            <a:off x="1097278" y="5527742"/>
            <a:ext cx="10058401" cy="604157"/>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Situation Aware eXplainability (SAX)</a:t>
            </a:r>
            <a:endParaRPr b="0" i="0" sz="3200" u="none" cap="none" strike="noStrike">
              <a:solidFill>
                <a:srgbClr val="FFFFFF"/>
              </a:solidFill>
              <a:latin typeface="Calibri"/>
              <a:ea typeface="Calibri"/>
              <a:cs typeface="Calibri"/>
              <a:sym typeface="Calibri"/>
            </a:endParaRPr>
          </a:p>
        </p:txBody>
      </p:sp>
      <p:sp>
        <p:nvSpPr>
          <p:cNvPr id="1327" name="Google Shape;1327;p24"/>
          <p:cNvSpPr/>
          <p:nvPr/>
        </p:nvSpPr>
        <p:spPr>
          <a:xfrm>
            <a:off x="1219200" y="5533574"/>
            <a:ext cx="1110343" cy="604157"/>
          </a:xfrm>
          <a:prstGeom prst="rightArrow">
            <a:avLst>
              <a:gd fmla="val 50000" name="adj1"/>
              <a:gd fmla="val 50000" name="adj2"/>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28" name="Google Shape;1328;p24"/>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329" name="Google Shape;1329;p24"/>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330" name="Google Shape;1330;p24"/>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31" name="Google Shape;1331;p24"/>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descr="A graph with blue and white bars&#10;&#10;Description automatically generated" id="1337" name="Google Shape;1337;p25"/>
          <p:cNvPicPr preferRelativeResize="0"/>
          <p:nvPr/>
        </p:nvPicPr>
        <p:blipFill rotWithShape="1">
          <a:blip r:embed="rId3">
            <a:alphaModFix/>
          </a:blip>
          <a:srcRect b="0" l="0" r="0" t="0"/>
          <a:stretch/>
        </p:blipFill>
        <p:spPr>
          <a:xfrm>
            <a:off x="7064898" y="2170647"/>
            <a:ext cx="4407012" cy="1749843"/>
          </a:xfrm>
          <a:prstGeom prst="rect">
            <a:avLst/>
          </a:prstGeom>
          <a:noFill/>
          <a:ln>
            <a:noFill/>
          </a:ln>
        </p:spPr>
      </p:pic>
      <p:sp>
        <p:nvSpPr>
          <p:cNvPr id="1338" name="Google Shape;1338;p25"/>
          <p:cNvSpPr txBox="1"/>
          <p:nvPr/>
        </p:nvSpPr>
        <p:spPr>
          <a:xfrm>
            <a:off x="646384" y="283480"/>
            <a:ext cx="10948207" cy="792920"/>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l">
              <a:lnSpc>
                <a:spcPct val="90000"/>
              </a:lnSpc>
              <a:spcBef>
                <a:spcPts val="0"/>
              </a:spcBef>
              <a:spcAft>
                <a:spcPts val="0"/>
              </a:spcAft>
              <a:buClr>
                <a:srgbClr val="515BF5"/>
              </a:buClr>
              <a:buSzPct val="100000"/>
              <a:buFont typeface="Calibri"/>
              <a:buNone/>
            </a:pPr>
            <a:r>
              <a:rPr b="1" i="0" lang="en-US" sz="4400" u="none" cap="none" strike="noStrike">
                <a:solidFill>
                  <a:srgbClr val="0070C0"/>
                </a:solidFill>
                <a:latin typeface="Calibri"/>
                <a:ea typeface="Calibri"/>
                <a:cs typeface="Calibri"/>
                <a:sym typeface="Calibri"/>
              </a:rPr>
              <a:t>SAX4BPM library – the idea “Form”, “Blend”, “Interpret” (FBI)</a:t>
            </a:r>
            <a:endParaRPr b="1" i="0" sz="4400" u="none" cap="none" strike="noStrike">
              <a:solidFill>
                <a:srgbClr val="0070C0"/>
              </a:solidFill>
              <a:latin typeface="Calibri"/>
              <a:ea typeface="Calibri"/>
              <a:cs typeface="Calibri"/>
              <a:sym typeface="Calibri"/>
            </a:endParaRPr>
          </a:p>
        </p:txBody>
      </p:sp>
      <p:pic>
        <p:nvPicPr>
          <p:cNvPr descr="Blender Generic Blue icon" id="1339" name="Google Shape;1339;p25"/>
          <p:cNvPicPr preferRelativeResize="0"/>
          <p:nvPr/>
        </p:nvPicPr>
        <p:blipFill rotWithShape="1">
          <a:blip r:embed="rId4">
            <a:alphaModFix/>
          </a:blip>
          <a:srcRect b="0" l="0" r="0" t="0"/>
          <a:stretch/>
        </p:blipFill>
        <p:spPr>
          <a:xfrm>
            <a:off x="3886200" y="4469323"/>
            <a:ext cx="2105197" cy="2105197"/>
          </a:xfrm>
          <a:prstGeom prst="rect">
            <a:avLst/>
          </a:prstGeom>
          <a:noFill/>
          <a:ln>
            <a:noFill/>
          </a:ln>
        </p:spPr>
      </p:pic>
      <p:pic>
        <p:nvPicPr>
          <p:cNvPr descr="A screenshot of a diagram&#10;&#10;Description automatically generated" id="1340" name="Google Shape;1340;p25"/>
          <p:cNvPicPr preferRelativeResize="0"/>
          <p:nvPr/>
        </p:nvPicPr>
        <p:blipFill rotWithShape="1">
          <a:blip r:embed="rId5">
            <a:alphaModFix/>
          </a:blip>
          <a:srcRect b="1503" l="6633" r="32639" t="8497"/>
          <a:stretch/>
        </p:blipFill>
        <p:spPr>
          <a:xfrm>
            <a:off x="635529" y="1360170"/>
            <a:ext cx="1604751" cy="3131820"/>
          </a:xfrm>
          <a:prstGeom prst="rect">
            <a:avLst/>
          </a:prstGeom>
          <a:noFill/>
          <a:ln>
            <a:noFill/>
          </a:ln>
        </p:spPr>
      </p:pic>
      <p:pic>
        <p:nvPicPr>
          <p:cNvPr descr="A screenshot of a parking ticket&#10;&#10;Description automatically generated" id="1341" name="Google Shape;1341;p25"/>
          <p:cNvPicPr preferRelativeResize="0"/>
          <p:nvPr/>
        </p:nvPicPr>
        <p:blipFill rotWithShape="1">
          <a:blip r:embed="rId6">
            <a:alphaModFix/>
          </a:blip>
          <a:srcRect b="0" l="0" r="0" t="0"/>
          <a:stretch/>
        </p:blipFill>
        <p:spPr>
          <a:xfrm>
            <a:off x="3316128" y="1343620"/>
            <a:ext cx="3178697" cy="2028037"/>
          </a:xfrm>
          <a:prstGeom prst="rect">
            <a:avLst/>
          </a:prstGeom>
          <a:noFill/>
          <a:ln>
            <a:noFill/>
          </a:ln>
        </p:spPr>
      </p:pic>
      <p:sp>
        <p:nvSpPr>
          <p:cNvPr id="1342" name="Google Shape;1342;p25"/>
          <p:cNvSpPr txBox="1"/>
          <p:nvPr/>
        </p:nvSpPr>
        <p:spPr>
          <a:xfrm>
            <a:off x="745027" y="4387140"/>
            <a:ext cx="27203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process knowledge</a:t>
            </a:r>
            <a:endParaRPr b="1" i="0" sz="1800" u="none" cap="none" strike="noStrike">
              <a:solidFill>
                <a:srgbClr val="000000"/>
              </a:solidFill>
              <a:latin typeface="Calibri"/>
              <a:ea typeface="Calibri"/>
              <a:cs typeface="Calibri"/>
              <a:sym typeface="Calibri"/>
            </a:endParaRPr>
          </a:p>
        </p:txBody>
      </p:sp>
      <p:sp>
        <p:nvSpPr>
          <p:cNvPr id="1343" name="Google Shape;1343;p25"/>
          <p:cNvSpPr txBox="1"/>
          <p:nvPr/>
        </p:nvSpPr>
        <p:spPr>
          <a:xfrm>
            <a:off x="4188337" y="3301678"/>
            <a:ext cx="27203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causal knowledge</a:t>
            </a:r>
            <a:endParaRPr b="1" i="0" sz="1800" u="none" cap="none" strike="noStrike">
              <a:solidFill>
                <a:srgbClr val="000000"/>
              </a:solidFill>
              <a:latin typeface="Calibri"/>
              <a:ea typeface="Calibri"/>
              <a:cs typeface="Calibri"/>
              <a:sym typeface="Calibri"/>
            </a:endParaRPr>
          </a:p>
        </p:txBody>
      </p:sp>
      <p:sp>
        <p:nvSpPr>
          <p:cNvPr id="1344" name="Google Shape;1344;p25"/>
          <p:cNvSpPr txBox="1"/>
          <p:nvPr/>
        </p:nvSpPr>
        <p:spPr>
          <a:xfrm>
            <a:off x="8421247" y="4016486"/>
            <a:ext cx="27203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XAI knowledge</a:t>
            </a:r>
            <a:endParaRPr b="1" i="0" sz="1800" u="none" cap="none" strike="noStrike">
              <a:solidFill>
                <a:srgbClr val="000000"/>
              </a:solidFill>
              <a:latin typeface="Calibri"/>
              <a:ea typeface="Calibri"/>
              <a:cs typeface="Calibri"/>
              <a:sym typeface="Calibri"/>
            </a:endParaRPr>
          </a:p>
        </p:txBody>
      </p:sp>
      <p:sp>
        <p:nvSpPr>
          <p:cNvPr id="1345" name="Google Shape;1345;p25"/>
          <p:cNvSpPr txBox="1"/>
          <p:nvPr/>
        </p:nvSpPr>
        <p:spPr>
          <a:xfrm>
            <a:off x="3445754" y="6488668"/>
            <a:ext cx="306324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Large Language Model (LLM)</a:t>
            </a:r>
            <a:endParaRPr b="1" i="0" sz="1800" u="none" cap="none" strike="noStrike">
              <a:solidFill>
                <a:srgbClr val="000000"/>
              </a:solidFill>
              <a:latin typeface="Calibri"/>
              <a:ea typeface="Calibri"/>
              <a:cs typeface="Calibri"/>
              <a:sym typeface="Calibri"/>
            </a:endParaRPr>
          </a:p>
        </p:txBody>
      </p:sp>
      <p:sp>
        <p:nvSpPr>
          <p:cNvPr id="1346" name="Google Shape;1346;p25"/>
          <p:cNvSpPr/>
          <p:nvPr/>
        </p:nvSpPr>
        <p:spPr>
          <a:xfrm rot="-2924467">
            <a:off x="2996088" y="3687826"/>
            <a:ext cx="640080" cy="960120"/>
          </a:xfrm>
          <a:prstGeom prst="downArrow">
            <a:avLst>
              <a:gd fmla="val 50000" name="adj1"/>
              <a:gd fmla="val 50000" name="adj2"/>
            </a:avLst>
          </a:prstGeom>
          <a:solidFill>
            <a:srgbClr val="A5A5A5"/>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7" name="Google Shape;1347;p25"/>
          <p:cNvSpPr/>
          <p:nvPr/>
        </p:nvSpPr>
        <p:spPr>
          <a:xfrm rot="3205210">
            <a:off x="6174784" y="3673748"/>
            <a:ext cx="640080" cy="960120"/>
          </a:xfrm>
          <a:prstGeom prst="downArrow">
            <a:avLst>
              <a:gd fmla="val 50000" name="adj1"/>
              <a:gd fmla="val 50000" name="adj2"/>
            </a:avLst>
          </a:prstGeom>
          <a:solidFill>
            <a:srgbClr val="A5A5A5"/>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8" name="Google Shape;1348;p25"/>
          <p:cNvSpPr/>
          <p:nvPr/>
        </p:nvSpPr>
        <p:spPr>
          <a:xfrm>
            <a:off x="4537710" y="3680524"/>
            <a:ext cx="640080" cy="671924"/>
          </a:xfrm>
          <a:prstGeom prst="downArrow">
            <a:avLst>
              <a:gd fmla="val 50000" name="adj1"/>
              <a:gd fmla="val 50000" name="adj2"/>
            </a:avLst>
          </a:prstGeom>
          <a:solidFill>
            <a:srgbClr val="A5A5A5"/>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49" name="Google Shape;1349;p25"/>
          <p:cNvSpPr/>
          <p:nvPr/>
        </p:nvSpPr>
        <p:spPr>
          <a:xfrm rot="-5400000">
            <a:off x="6266347" y="4945694"/>
            <a:ext cx="640080" cy="1152454"/>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0" name="Google Shape;1350;p25"/>
          <p:cNvSpPr/>
          <p:nvPr/>
        </p:nvSpPr>
        <p:spPr>
          <a:xfrm>
            <a:off x="7521620" y="4927464"/>
            <a:ext cx="2105197" cy="1188914"/>
          </a:xfrm>
          <a:prstGeom prst="cloudCallout">
            <a:avLst>
              <a:gd fmla="val 90985" name="adj1"/>
              <a:gd fmla="val -28831" name="adj2"/>
            </a:avLst>
          </a:prstGeom>
          <a:noFill/>
          <a:ln cap="flat" cmpd="sng" w="38100">
            <a:solidFill>
              <a:srgbClr val="1C3052"/>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explanation</a:t>
            </a:r>
            <a:endParaRPr b="1" i="0" sz="2000" u="none" cap="none" strike="noStrike">
              <a:solidFill>
                <a:srgbClr val="000000"/>
              </a:solidFill>
              <a:latin typeface="Calibri"/>
              <a:ea typeface="Calibri"/>
              <a:cs typeface="Calibri"/>
              <a:sym typeface="Calibri"/>
            </a:endParaRPr>
          </a:p>
        </p:txBody>
      </p:sp>
      <p:pic>
        <p:nvPicPr>
          <p:cNvPr descr="Artificial Intelligence outline" id="1351" name="Google Shape;1351;p25"/>
          <p:cNvPicPr preferRelativeResize="0"/>
          <p:nvPr/>
        </p:nvPicPr>
        <p:blipFill rotWithShape="1">
          <a:blip r:embed="rId7">
            <a:alphaModFix/>
          </a:blip>
          <a:srcRect b="0" l="0" r="0" t="0"/>
          <a:stretch/>
        </p:blipFill>
        <p:spPr>
          <a:xfrm>
            <a:off x="10344830" y="4691887"/>
            <a:ext cx="1725250" cy="1725250"/>
          </a:xfrm>
          <a:prstGeom prst="rect">
            <a:avLst/>
          </a:prstGeom>
          <a:noFill/>
          <a:ln>
            <a:noFill/>
          </a:ln>
        </p:spPr>
      </p:pic>
      <p:sp>
        <p:nvSpPr>
          <p:cNvPr id="1352" name="Google Shape;1352;p25"/>
          <p:cNvSpPr/>
          <p:nvPr/>
        </p:nvSpPr>
        <p:spPr>
          <a:xfrm>
            <a:off x="10709044" y="1343620"/>
            <a:ext cx="1067677" cy="3125703"/>
          </a:xfrm>
          <a:prstGeom prst="rightBrace">
            <a:avLst>
              <a:gd fmla="val 8333" name="adj1"/>
              <a:gd fmla="val 50000" name="adj2"/>
            </a:avLst>
          </a:prstGeom>
          <a:noFill/>
          <a:ln cap="flat" cmpd="sng" w="381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353" name="Google Shape;1353;p25"/>
          <p:cNvSpPr txBox="1"/>
          <p:nvPr/>
        </p:nvSpPr>
        <p:spPr>
          <a:xfrm rot="-5400000">
            <a:off x="10521611" y="2488781"/>
            <a:ext cx="274721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latin typeface="Calibri"/>
                <a:ea typeface="Calibri"/>
                <a:cs typeface="Calibri"/>
                <a:sym typeface="Calibri"/>
              </a:rPr>
              <a:t>knowledge ingredients</a:t>
            </a:r>
            <a:endParaRPr b="1" i="0" sz="1800" u="none" cap="none" strike="noStrike">
              <a:solidFill>
                <a:srgbClr val="000000"/>
              </a:solidFill>
              <a:latin typeface="Calibri"/>
              <a:ea typeface="Calibri"/>
              <a:cs typeface="Calibri"/>
              <a:sym typeface="Calibri"/>
            </a:endParaRPr>
          </a:p>
        </p:txBody>
      </p:sp>
      <p:sp>
        <p:nvSpPr>
          <p:cNvPr id="1354" name="Google Shape;1354;p25"/>
          <p:cNvSpPr txBox="1"/>
          <p:nvPr/>
        </p:nvSpPr>
        <p:spPr>
          <a:xfrm>
            <a:off x="283420" y="4907467"/>
            <a:ext cx="2680599"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a:t>
            </a:r>
            <a:r>
              <a:rPr b="1" i="0" lang="en-US" sz="2000" u="none" cap="none" strike="noStrike">
                <a:solidFill>
                  <a:srgbClr val="000000"/>
                </a:solidFill>
                <a:latin typeface="Calibri"/>
                <a:ea typeface="Calibri"/>
                <a:cs typeface="Calibri"/>
                <a:sym typeface="Calibri"/>
              </a:rPr>
              <a:t>Why does the processing of fines in</a:t>
            </a:r>
            <a:br>
              <a:rPr b="1" i="0" lang="en-US" sz="2000" u="none" cap="none" strike="noStrike">
                <a:solidFill>
                  <a:srgbClr val="000000"/>
                </a:solidFill>
                <a:latin typeface="Calibri"/>
                <a:ea typeface="Calibri"/>
                <a:cs typeface="Calibri"/>
                <a:sym typeface="Calibri"/>
              </a:rPr>
            </a:br>
            <a:r>
              <a:rPr b="1" i="0" lang="en-US" sz="2000" u="none" cap="none" strike="noStrike">
                <a:solidFill>
                  <a:srgbClr val="000000"/>
                </a:solidFill>
                <a:latin typeface="Calibri"/>
                <a:ea typeface="Calibri"/>
                <a:cs typeface="Calibri"/>
                <a:sym typeface="Calibri"/>
              </a:rPr>
              <a:t>hazardous location</a:t>
            </a:r>
            <a:br>
              <a:rPr b="1" i="0" lang="en-US" sz="2000" u="none" cap="none" strike="noStrike">
                <a:solidFill>
                  <a:srgbClr val="000000"/>
                </a:solidFill>
                <a:latin typeface="Calibri"/>
                <a:ea typeface="Calibri"/>
                <a:cs typeface="Calibri"/>
                <a:sym typeface="Calibri"/>
              </a:rPr>
            </a:br>
            <a:r>
              <a:rPr b="1" i="0" lang="en-US" sz="2000" u="none" cap="none" strike="noStrike">
                <a:solidFill>
                  <a:srgbClr val="000000"/>
                </a:solidFill>
                <a:latin typeface="Calibri"/>
                <a:ea typeface="Calibri"/>
                <a:cs typeface="Calibri"/>
                <a:sym typeface="Calibri"/>
              </a:rPr>
              <a:t>take so long</a:t>
            </a:r>
            <a:r>
              <a:rPr b="1" i="0" lang="en-US" sz="2800" u="none" cap="none" strike="noStrike">
                <a:solidFill>
                  <a:srgbClr val="FF0000"/>
                </a:solidFill>
                <a:latin typeface="Calibri"/>
                <a:ea typeface="Calibri"/>
                <a:cs typeface="Calibri"/>
                <a:sym typeface="Calibri"/>
              </a:rPr>
              <a:t>?</a:t>
            </a:r>
            <a:r>
              <a:rPr b="1" i="0" lang="en-US" sz="2800" u="none" cap="none" strike="noStrike">
                <a:solidFill>
                  <a:srgbClr val="000000"/>
                </a:solidFill>
                <a:latin typeface="Calibri"/>
                <a:ea typeface="Calibri"/>
                <a:cs typeface="Calibri"/>
                <a:sym typeface="Calibri"/>
              </a:rPr>
              <a:t>”</a:t>
            </a:r>
            <a:r>
              <a:rPr b="1" i="0" lang="en-US"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p:txBody>
      </p:sp>
      <p:sp>
        <p:nvSpPr>
          <p:cNvPr id="1355" name="Google Shape;1355;p25"/>
          <p:cNvSpPr/>
          <p:nvPr/>
        </p:nvSpPr>
        <p:spPr>
          <a:xfrm rot="-5400000">
            <a:off x="3178918" y="4978285"/>
            <a:ext cx="640080" cy="1152454"/>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56" name="Google Shape;1356;p25"/>
          <p:cNvPicPr preferRelativeResize="0"/>
          <p:nvPr/>
        </p:nvPicPr>
        <p:blipFill rotWithShape="1">
          <a:blip r:embed="rId8">
            <a:alphaModFix/>
          </a:blip>
          <a:srcRect b="10785" l="6949" r="26071" t="85789"/>
          <a:stretch/>
        </p:blipFill>
        <p:spPr>
          <a:xfrm>
            <a:off x="0" y="0"/>
            <a:ext cx="12192000" cy="385893"/>
          </a:xfrm>
          <a:prstGeom prst="rect">
            <a:avLst/>
          </a:prstGeom>
          <a:noFill/>
          <a:ln>
            <a:noFill/>
          </a:ln>
        </p:spPr>
      </p:pic>
      <p:sp>
        <p:nvSpPr>
          <p:cNvPr id="1357" name="Google Shape;1357;p2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58" name="Google Shape;1358;p25"/>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26"/>
          <p:cNvSpPr txBox="1"/>
          <p:nvPr/>
        </p:nvSpPr>
        <p:spPr>
          <a:xfrm>
            <a:off x="646385" y="413889"/>
            <a:ext cx="8798404" cy="7929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15BF5"/>
              </a:buClr>
              <a:buSzPts val="4400"/>
              <a:buFont typeface="Calibri"/>
              <a:buNone/>
            </a:pPr>
            <a:r>
              <a:rPr b="1" i="0" lang="en-US" sz="4400" u="none" cap="none" strike="noStrike">
                <a:solidFill>
                  <a:srgbClr val="0070C0"/>
                </a:solidFill>
                <a:latin typeface="Calibri"/>
                <a:ea typeface="Calibri"/>
                <a:cs typeface="Calibri"/>
                <a:sym typeface="Calibri"/>
              </a:rPr>
              <a:t>SAX4BPM library – general approach</a:t>
            </a:r>
            <a:endParaRPr b="1" i="0" sz="4400" u="none" cap="none" strike="noStrike">
              <a:solidFill>
                <a:srgbClr val="0070C0"/>
              </a:solidFill>
              <a:latin typeface="Calibri"/>
              <a:ea typeface="Calibri"/>
              <a:cs typeface="Calibri"/>
              <a:sym typeface="Calibri"/>
            </a:endParaRPr>
          </a:p>
        </p:txBody>
      </p:sp>
      <p:pic>
        <p:nvPicPr>
          <p:cNvPr descr="A diagram of a cloud computing process&#10;&#10;Description automatically generated" id="1365" name="Google Shape;1365;p26"/>
          <p:cNvPicPr preferRelativeResize="0"/>
          <p:nvPr/>
        </p:nvPicPr>
        <p:blipFill rotWithShape="1">
          <a:blip r:embed="rId3">
            <a:alphaModFix/>
          </a:blip>
          <a:srcRect b="0" l="0" r="0" t="0"/>
          <a:stretch/>
        </p:blipFill>
        <p:spPr>
          <a:xfrm>
            <a:off x="-10092" y="1206809"/>
            <a:ext cx="12202092" cy="5046073"/>
          </a:xfrm>
          <a:prstGeom prst="rect">
            <a:avLst/>
          </a:prstGeom>
          <a:noFill/>
          <a:ln>
            <a:noFill/>
          </a:ln>
        </p:spPr>
      </p:pic>
      <p:pic>
        <p:nvPicPr>
          <p:cNvPr id="1366" name="Google Shape;1366;p26"/>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367" name="Google Shape;1367;p26"/>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368" name="Google Shape;1368;p26"/>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69" name="Google Shape;1369;p26"/>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pic>
        <p:nvPicPr>
          <p:cNvPr descr="A diagram of a cloud computing process&#10;&#10;Description automatically generated" id="1375" name="Google Shape;1375;p27"/>
          <p:cNvPicPr preferRelativeResize="0"/>
          <p:nvPr/>
        </p:nvPicPr>
        <p:blipFill rotWithShape="1">
          <a:blip r:embed="rId3">
            <a:alphaModFix/>
          </a:blip>
          <a:srcRect b="0" l="0" r="0" t="0"/>
          <a:stretch/>
        </p:blipFill>
        <p:spPr>
          <a:xfrm>
            <a:off x="-10092" y="1206809"/>
            <a:ext cx="12202092" cy="5046073"/>
          </a:xfrm>
          <a:prstGeom prst="rect">
            <a:avLst/>
          </a:prstGeom>
          <a:noFill/>
          <a:ln>
            <a:noFill/>
          </a:ln>
        </p:spPr>
      </p:pic>
      <p:sp>
        <p:nvSpPr>
          <p:cNvPr id="1376" name="Google Shape;1376;p27"/>
          <p:cNvSpPr txBox="1"/>
          <p:nvPr/>
        </p:nvSpPr>
        <p:spPr>
          <a:xfrm>
            <a:off x="646385" y="413889"/>
            <a:ext cx="8798404" cy="7929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15BF5"/>
              </a:buClr>
              <a:buSzPts val="4400"/>
              <a:buFont typeface="Calibri"/>
              <a:buNone/>
            </a:pPr>
            <a:r>
              <a:rPr b="1" i="0" lang="en-US" sz="4400" u="none" cap="none" strike="noStrike">
                <a:solidFill>
                  <a:srgbClr val="0070C0"/>
                </a:solidFill>
                <a:latin typeface="Calibri"/>
                <a:ea typeface="Calibri"/>
                <a:cs typeface="Calibri"/>
                <a:sym typeface="Calibri"/>
              </a:rPr>
              <a:t>SAX4BPM library – general approach</a:t>
            </a:r>
            <a:endParaRPr b="1" i="0" sz="4400" u="none" cap="none" strike="noStrike">
              <a:solidFill>
                <a:srgbClr val="0070C0"/>
              </a:solidFill>
              <a:latin typeface="Calibri"/>
              <a:ea typeface="Calibri"/>
              <a:cs typeface="Calibri"/>
              <a:sym typeface="Calibri"/>
            </a:endParaRPr>
          </a:p>
        </p:txBody>
      </p:sp>
      <p:sp>
        <p:nvSpPr>
          <p:cNvPr id="1377" name="Google Shape;1377;p27"/>
          <p:cNvSpPr/>
          <p:nvPr/>
        </p:nvSpPr>
        <p:spPr>
          <a:xfrm>
            <a:off x="3719707" y="4663440"/>
            <a:ext cx="1325880" cy="800100"/>
          </a:xfrm>
          <a:prstGeom prst="wedgeEllipseCallout">
            <a:avLst>
              <a:gd fmla="val 86690" name="adj1"/>
              <a:gd fmla="val -146070" name="adj2"/>
            </a:avLst>
          </a:prstGeom>
          <a:solidFill>
            <a:srgbClr val="FF0000"/>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Beyond SOTA</a:t>
            </a:r>
            <a:endParaRPr b="1" i="0" sz="1400" u="none" cap="none" strike="noStrike">
              <a:solidFill>
                <a:srgbClr val="FFFFFF"/>
              </a:solidFill>
              <a:latin typeface="Arial"/>
              <a:ea typeface="Arial"/>
              <a:cs typeface="Arial"/>
              <a:sym typeface="Arial"/>
            </a:endParaRPr>
          </a:p>
        </p:txBody>
      </p:sp>
      <p:sp>
        <p:nvSpPr>
          <p:cNvPr id="1378" name="Google Shape;1378;p27"/>
          <p:cNvSpPr/>
          <p:nvPr/>
        </p:nvSpPr>
        <p:spPr>
          <a:xfrm>
            <a:off x="9964297" y="2506980"/>
            <a:ext cx="1325880" cy="800100"/>
          </a:xfrm>
          <a:prstGeom prst="wedgeEllipseCallout">
            <a:avLst>
              <a:gd fmla="val -40896" name="adj1"/>
              <a:gd fmla="val 105359" name="adj2"/>
            </a:avLst>
          </a:prstGeom>
          <a:solidFill>
            <a:srgbClr val="FF0000"/>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Beyond SOTA</a:t>
            </a:r>
            <a:endParaRPr b="1" i="0" sz="1400" u="none" cap="none" strike="noStrike">
              <a:solidFill>
                <a:srgbClr val="FFFFFF"/>
              </a:solidFill>
              <a:latin typeface="Arial"/>
              <a:ea typeface="Arial"/>
              <a:cs typeface="Arial"/>
              <a:sym typeface="Arial"/>
            </a:endParaRPr>
          </a:p>
        </p:txBody>
      </p:sp>
      <p:sp>
        <p:nvSpPr>
          <p:cNvPr id="1379" name="Google Shape;1379;p27"/>
          <p:cNvSpPr/>
          <p:nvPr/>
        </p:nvSpPr>
        <p:spPr>
          <a:xfrm>
            <a:off x="8638417" y="1824990"/>
            <a:ext cx="1325880" cy="800100"/>
          </a:xfrm>
          <a:prstGeom prst="wedgeEllipseCallout">
            <a:avLst>
              <a:gd fmla="val -58137" name="adj1"/>
              <a:gd fmla="val 129645" name="adj2"/>
            </a:avLst>
          </a:prstGeom>
          <a:solidFill>
            <a:srgbClr val="FF0000"/>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Beyond SOTA</a:t>
            </a:r>
            <a:endParaRPr b="1" i="0" sz="1400" u="none" cap="none" strike="noStrike">
              <a:solidFill>
                <a:srgbClr val="FFFFFF"/>
              </a:solidFill>
              <a:latin typeface="Arial"/>
              <a:ea typeface="Arial"/>
              <a:cs typeface="Arial"/>
              <a:sym typeface="Arial"/>
            </a:endParaRPr>
          </a:p>
        </p:txBody>
      </p:sp>
      <p:sp>
        <p:nvSpPr>
          <p:cNvPr id="1380" name="Google Shape;1380;p27"/>
          <p:cNvSpPr/>
          <p:nvPr/>
        </p:nvSpPr>
        <p:spPr>
          <a:xfrm>
            <a:off x="6649597" y="1424940"/>
            <a:ext cx="1325880" cy="800100"/>
          </a:xfrm>
          <a:prstGeom prst="wedgeEllipseCallout">
            <a:avLst>
              <a:gd fmla="val -33999" name="adj1"/>
              <a:gd fmla="val 179645" name="adj2"/>
            </a:avLst>
          </a:prstGeom>
          <a:solidFill>
            <a:srgbClr val="FF0000"/>
          </a:solidFill>
          <a:ln cap="flat" cmpd="sng" w="1270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Beyond SOTA</a:t>
            </a:r>
            <a:endParaRPr b="1" i="0" sz="1400" u="none" cap="none" strike="noStrike">
              <a:solidFill>
                <a:srgbClr val="FFFFFF"/>
              </a:solidFill>
              <a:latin typeface="Arial"/>
              <a:ea typeface="Arial"/>
              <a:cs typeface="Arial"/>
              <a:sym typeface="Arial"/>
            </a:endParaRPr>
          </a:p>
        </p:txBody>
      </p:sp>
      <p:sp>
        <p:nvSpPr>
          <p:cNvPr id="1381" name="Google Shape;1381;p27"/>
          <p:cNvSpPr/>
          <p:nvPr/>
        </p:nvSpPr>
        <p:spPr>
          <a:xfrm>
            <a:off x="6649597" y="3227070"/>
            <a:ext cx="342900" cy="124206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1382" name="Google Shape;1382;p27"/>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383" name="Google Shape;1383;p27"/>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384" name="Google Shape;1384;p27"/>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385" name="Google Shape;1385;p27"/>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descr="A diagram of a cloud computing process&#10;&#10;Description automatically generated" id="1391" name="Google Shape;1391;p28"/>
          <p:cNvPicPr preferRelativeResize="0"/>
          <p:nvPr/>
        </p:nvPicPr>
        <p:blipFill rotWithShape="1">
          <a:blip r:embed="rId3">
            <a:alphaModFix/>
          </a:blip>
          <a:srcRect b="0" l="0" r="0" t="0"/>
          <a:stretch/>
        </p:blipFill>
        <p:spPr>
          <a:xfrm>
            <a:off x="-10092" y="1206809"/>
            <a:ext cx="12202092" cy="5046073"/>
          </a:xfrm>
          <a:prstGeom prst="rect">
            <a:avLst/>
          </a:prstGeom>
          <a:noFill/>
          <a:ln>
            <a:noFill/>
          </a:ln>
        </p:spPr>
      </p:pic>
      <p:sp>
        <p:nvSpPr>
          <p:cNvPr id="1392" name="Google Shape;1392;p28"/>
          <p:cNvSpPr txBox="1"/>
          <p:nvPr/>
        </p:nvSpPr>
        <p:spPr>
          <a:xfrm>
            <a:off x="646385" y="470831"/>
            <a:ext cx="8798404" cy="7929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515BF5"/>
              </a:buClr>
              <a:buSzPts val="4400"/>
              <a:buFont typeface="Calibri"/>
              <a:buNone/>
            </a:pPr>
            <a:r>
              <a:rPr b="1" i="0" lang="en-US" sz="4400" u="none" cap="none" strike="noStrike">
                <a:solidFill>
                  <a:srgbClr val="0070C0"/>
                </a:solidFill>
                <a:latin typeface="Calibri"/>
                <a:ea typeface="Calibri"/>
                <a:cs typeface="Calibri"/>
                <a:sym typeface="Calibri"/>
              </a:rPr>
              <a:t>SAX4BPM library – general approach</a:t>
            </a:r>
            <a:endParaRPr b="1" i="0" sz="4400" u="none" cap="none" strike="noStrike">
              <a:solidFill>
                <a:srgbClr val="0070C0"/>
              </a:solidFill>
              <a:latin typeface="Calibri"/>
              <a:ea typeface="Calibri"/>
              <a:cs typeface="Calibri"/>
              <a:sym typeface="Calibri"/>
            </a:endParaRPr>
          </a:p>
        </p:txBody>
      </p:sp>
      <p:sp>
        <p:nvSpPr>
          <p:cNvPr id="1393" name="Google Shape;1393;p28"/>
          <p:cNvSpPr/>
          <p:nvPr/>
        </p:nvSpPr>
        <p:spPr>
          <a:xfrm>
            <a:off x="3719707" y="4663440"/>
            <a:ext cx="1325880" cy="800100"/>
          </a:xfrm>
          <a:prstGeom prst="wedgeEllipseCallout">
            <a:avLst>
              <a:gd fmla="val 86690" name="adj1"/>
              <a:gd fmla="val -146070" name="adj2"/>
            </a:avLst>
          </a:prstGeom>
          <a:solidFill>
            <a:srgbClr val="FF0000"/>
          </a:solidFill>
          <a:ln cap="flat" cmpd="sng" w="12700">
            <a:solidFill>
              <a:srgbClr val="FFFFF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Causal process discovery</a:t>
            </a:r>
            <a:endParaRPr b="1" i="0" sz="1400" u="none" cap="none" strike="noStrike">
              <a:solidFill>
                <a:srgbClr val="FFFFFF"/>
              </a:solidFill>
              <a:latin typeface="Arial"/>
              <a:ea typeface="Arial"/>
              <a:cs typeface="Arial"/>
              <a:sym typeface="Arial"/>
            </a:endParaRPr>
          </a:p>
        </p:txBody>
      </p:sp>
      <p:sp>
        <p:nvSpPr>
          <p:cNvPr id="1394" name="Google Shape;1394;p28"/>
          <p:cNvSpPr/>
          <p:nvPr/>
        </p:nvSpPr>
        <p:spPr>
          <a:xfrm>
            <a:off x="9964296" y="2506980"/>
            <a:ext cx="1499993" cy="800100"/>
          </a:xfrm>
          <a:prstGeom prst="wedgeEllipseCallout">
            <a:avLst>
              <a:gd fmla="val -40896" name="adj1"/>
              <a:gd fmla="val 105359" name="adj2"/>
            </a:avLst>
          </a:prstGeom>
          <a:solidFill>
            <a:srgbClr val="FF0000"/>
          </a:solidFill>
          <a:ln cap="flat" cmpd="sng" w="12700">
            <a:solidFill>
              <a:srgbClr val="FFFFF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Designated scale </a:t>
            </a:r>
            <a:endParaRPr b="1" i="0" sz="1400" u="none" cap="none" strike="noStrike">
              <a:solidFill>
                <a:srgbClr val="FFFFFF"/>
              </a:solidFill>
              <a:latin typeface="Arial"/>
              <a:ea typeface="Arial"/>
              <a:cs typeface="Arial"/>
              <a:sym typeface="Arial"/>
            </a:endParaRPr>
          </a:p>
        </p:txBody>
      </p:sp>
      <p:sp>
        <p:nvSpPr>
          <p:cNvPr id="1395" name="Google Shape;1395;p28"/>
          <p:cNvSpPr/>
          <p:nvPr/>
        </p:nvSpPr>
        <p:spPr>
          <a:xfrm>
            <a:off x="8638416" y="1634490"/>
            <a:ext cx="1728593" cy="990600"/>
          </a:xfrm>
          <a:prstGeom prst="wedgeEllipseCallout">
            <a:avLst>
              <a:gd fmla="val -58137" name="adj1"/>
              <a:gd fmla="val 129645" name="adj2"/>
            </a:avLst>
          </a:prstGeom>
          <a:solidFill>
            <a:srgbClr val="FF0000"/>
          </a:solidFill>
          <a:ln cap="flat" cmpd="sng" w="12700">
            <a:solidFill>
              <a:srgbClr val="FFFFF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Leveraging LLM for process explainability</a:t>
            </a:r>
            <a:endParaRPr b="1" i="0" sz="1400" u="none" cap="none" strike="noStrike">
              <a:solidFill>
                <a:srgbClr val="FFFFFF"/>
              </a:solidFill>
              <a:latin typeface="Arial"/>
              <a:ea typeface="Arial"/>
              <a:cs typeface="Arial"/>
              <a:sym typeface="Arial"/>
            </a:endParaRPr>
          </a:p>
        </p:txBody>
      </p:sp>
      <p:sp>
        <p:nvSpPr>
          <p:cNvPr id="1396" name="Google Shape;1396;p28"/>
          <p:cNvSpPr/>
          <p:nvPr/>
        </p:nvSpPr>
        <p:spPr>
          <a:xfrm>
            <a:off x="6096000" y="1424940"/>
            <a:ext cx="1879477" cy="800100"/>
          </a:xfrm>
          <a:prstGeom prst="wedgeEllipseCallout">
            <a:avLst>
              <a:gd fmla="val -13930" name="adj1"/>
              <a:gd fmla="val 188216" name="adj2"/>
            </a:avLst>
          </a:prstGeom>
          <a:solidFill>
            <a:srgbClr val="FF0000"/>
          </a:solidFill>
          <a:ln cap="flat" cmpd="sng" w="12700">
            <a:solidFill>
              <a:srgbClr val="FFFFFF"/>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Arial"/>
              <a:buNone/>
            </a:pPr>
            <a:r>
              <a:rPr b="1" i="0" lang="en-US" sz="1400" u="none" cap="none" strike="noStrike">
                <a:solidFill>
                  <a:srgbClr val="FFFFFF"/>
                </a:solidFill>
                <a:latin typeface="Arial"/>
                <a:ea typeface="Arial"/>
                <a:cs typeface="Arial"/>
                <a:sym typeface="Arial"/>
              </a:rPr>
              <a:t>Synthesis of knowledge ingredients</a:t>
            </a:r>
            <a:endParaRPr b="1" i="0" sz="1400" u="none" cap="none" strike="noStrike">
              <a:solidFill>
                <a:srgbClr val="FFFFFF"/>
              </a:solidFill>
              <a:latin typeface="Arial"/>
              <a:ea typeface="Arial"/>
              <a:cs typeface="Arial"/>
              <a:sym typeface="Arial"/>
            </a:endParaRPr>
          </a:p>
        </p:txBody>
      </p:sp>
      <p:sp>
        <p:nvSpPr>
          <p:cNvPr id="1397" name="Google Shape;1397;p28"/>
          <p:cNvSpPr/>
          <p:nvPr/>
        </p:nvSpPr>
        <p:spPr>
          <a:xfrm>
            <a:off x="6649597" y="3227070"/>
            <a:ext cx="342900" cy="124206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Arial"/>
              <a:ea typeface="Arial"/>
              <a:cs typeface="Arial"/>
              <a:sym typeface="Arial"/>
            </a:endParaRPr>
          </a:p>
        </p:txBody>
      </p:sp>
      <p:pic>
        <p:nvPicPr>
          <p:cNvPr id="1398" name="Google Shape;1398;p28"/>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399" name="Google Shape;1399;p28"/>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00" name="Google Shape;1400;p2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01" name="Google Shape;1401;p28"/>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29"/>
          <p:cNvSpPr txBox="1"/>
          <p:nvPr/>
        </p:nvSpPr>
        <p:spPr>
          <a:xfrm>
            <a:off x="204864" y="2642380"/>
            <a:ext cx="9038424" cy="3162011"/>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0070C0"/>
              </a:buClr>
              <a:buSzPct val="100000"/>
              <a:buFont typeface="Arial"/>
              <a:buNone/>
            </a:pPr>
            <a:r>
              <a:rPr b="1" i="0" lang="en-US" sz="2400" u="none" cap="none" strike="noStrike">
                <a:solidFill>
                  <a:srgbClr val="0070C0"/>
                </a:solidFill>
                <a:latin typeface="Arial"/>
                <a:ea typeface="Arial"/>
                <a:cs typeface="Arial"/>
                <a:sym typeface="Arial"/>
              </a:rPr>
              <a:t>SAX4BPM services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Mining4Process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Causal4process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ContextEnrichment</a:t>
            </a:r>
            <a:endParaRPr b="0" i="0" sz="2400" u="none" cap="none" strike="noStrike">
              <a:solidFill>
                <a:srgbClr val="44546A"/>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X4Process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NLP4X</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44546A"/>
              </a:buClr>
              <a:buSzPct val="100000"/>
              <a:buFont typeface="Arial"/>
              <a:buChar char="•"/>
            </a:pPr>
            <a:r>
              <a:rPr b="0" i="0" lang="en-US" sz="2400" u="none" cap="none" strike="noStrike">
                <a:solidFill>
                  <a:srgbClr val="44546A"/>
                </a:solidFill>
                <a:latin typeface="Arial"/>
                <a:ea typeface="Arial"/>
                <a:cs typeface="Arial"/>
                <a:sym typeface="Arial"/>
              </a:rPr>
              <a:t>Time4Process (extension in the scope of the AI4GOV EU project)</a:t>
            </a:r>
            <a:endParaRPr b="0" i="0" sz="2400" u="none" cap="none" strike="noStrike">
              <a:solidFill>
                <a:srgbClr val="44546A"/>
              </a:solidFill>
              <a:latin typeface="Arial"/>
              <a:ea typeface="Arial"/>
              <a:cs typeface="Arial"/>
              <a:sym typeface="Arial"/>
            </a:endParaRPr>
          </a:p>
        </p:txBody>
      </p:sp>
      <p:pic>
        <p:nvPicPr>
          <p:cNvPr descr="Only 17 Percent Of Open Source Components Are Known To Companies" id="1408" name="Google Shape;1408;p29"/>
          <p:cNvPicPr preferRelativeResize="0"/>
          <p:nvPr/>
        </p:nvPicPr>
        <p:blipFill rotWithShape="1">
          <a:blip r:embed="rId3">
            <a:alphaModFix/>
          </a:blip>
          <a:srcRect b="0" l="0" r="0" t="0"/>
          <a:stretch/>
        </p:blipFill>
        <p:spPr>
          <a:xfrm>
            <a:off x="7186385" y="416285"/>
            <a:ext cx="5005615" cy="3397181"/>
          </a:xfrm>
          <a:prstGeom prst="rect">
            <a:avLst/>
          </a:prstGeom>
          <a:noFill/>
          <a:ln>
            <a:noFill/>
          </a:ln>
        </p:spPr>
      </p:pic>
      <p:sp>
        <p:nvSpPr>
          <p:cNvPr id="1409" name="Google Shape;1409;p29"/>
          <p:cNvSpPr txBox="1"/>
          <p:nvPr/>
        </p:nvSpPr>
        <p:spPr>
          <a:xfrm>
            <a:off x="204864" y="456338"/>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4400"/>
              <a:buFont typeface="Arial"/>
              <a:buNone/>
            </a:pPr>
            <a:r>
              <a:rPr b="1" i="0" lang="en-US" sz="4400" u="none" cap="none" strike="noStrike">
                <a:solidFill>
                  <a:srgbClr val="0070C0"/>
                </a:solidFill>
                <a:latin typeface="Arial"/>
                <a:ea typeface="Arial"/>
                <a:cs typeface="Arial"/>
                <a:sym typeface="Arial"/>
              </a:rPr>
              <a:t>The future is here</a:t>
            </a:r>
            <a:endParaRPr b="1" i="0" sz="4400" u="none" cap="none" strike="noStrike">
              <a:solidFill>
                <a:srgbClr val="0070C0"/>
              </a:solidFill>
              <a:latin typeface="Arial"/>
              <a:ea typeface="Arial"/>
              <a:cs typeface="Arial"/>
              <a:sym typeface="Arial"/>
            </a:endParaRPr>
          </a:p>
        </p:txBody>
      </p:sp>
      <p:sp>
        <p:nvSpPr>
          <p:cNvPr id="1410" name="Google Shape;1410;p29"/>
          <p:cNvSpPr txBox="1"/>
          <p:nvPr/>
        </p:nvSpPr>
        <p:spPr>
          <a:xfrm>
            <a:off x="66407" y="1459313"/>
            <a:ext cx="793765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8E2F3"/>
              </a:buClr>
              <a:buSzPts val="6600"/>
              <a:buFont typeface="Arial"/>
              <a:buNone/>
            </a:pPr>
            <a:r>
              <a:rPr b="1" i="0" lang="en-US" sz="6000" u="none" cap="none" strike="noStrike">
                <a:solidFill>
                  <a:srgbClr val="0070C0"/>
                </a:solidFill>
                <a:latin typeface="Arial"/>
                <a:ea typeface="Arial"/>
                <a:cs typeface="Arial"/>
                <a:sym typeface="Arial"/>
              </a:rPr>
              <a:t>SAX4BPM library</a:t>
            </a:r>
            <a:endParaRPr b="0" i="0" sz="6000" u="none" cap="none" strike="noStrike">
              <a:solidFill>
                <a:srgbClr val="0070C0"/>
              </a:solidFill>
              <a:latin typeface="Arial"/>
              <a:ea typeface="Arial"/>
              <a:cs typeface="Arial"/>
              <a:sym typeface="Arial"/>
            </a:endParaRPr>
          </a:p>
        </p:txBody>
      </p:sp>
      <p:sp>
        <p:nvSpPr>
          <p:cNvPr id="1411" name="Google Shape;1411;p29"/>
          <p:cNvSpPr/>
          <p:nvPr/>
        </p:nvSpPr>
        <p:spPr>
          <a:xfrm>
            <a:off x="6581106" y="1316817"/>
            <a:ext cx="1561408" cy="1480457"/>
          </a:xfrm>
          <a:prstGeom prs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1412" name="Google Shape;1412;p29"/>
          <p:cNvSpPr txBox="1"/>
          <p:nvPr/>
        </p:nvSpPr>
        <p:spPr>
          <a:xfrm>
            <a:off x="9448802" y="6400801"/>
            <a:ext cx="2438309" cy="222249"/>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000000"/>
                </a:solidFill>
                <a:latin typeface="Arial"/>
                <a:ea typeface="Arial"/>
                <a:cs typeface="Arial"/>
                <a:sym typeface="Arial"/>
              </a:rPr>
              <a:t>‹#›</a:t>
            </a:fld>
            <a:endParaRPr b="0" i="0" sz="800" u="none" cap="none" strike="noStrike">
              <a:solidFill>
                <a:srgbClr val="000000"/>
              </a:solidFill>
              <a:latin typeface="Arial"/>
              <a:ea typeface="Arial"/>
              <a:cs typeface="Arial"/>
              <a:sym typeface="Arial"/>
            </a:endParaRPr>
          </a:p>
        </p:txBody>
      </p:sp>
      <p:pic>
        <p:nvPicPr>
          <p:cNvPr id="1413" name="Google Shape;1413;p29"/>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14" name="Google Shape;1414;p29"/>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15" name="Google Shape;1415;p29"/>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16" name="Google Shape;1416;p29"/>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pic>
        <p:nvPicPr>
          <p:cNvPr id="1422" name="Google Shape;1422;p30"/>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423" name="Google Shape;1423;p30"/>
          <p:cNvPicPr preferRelativeResize="0"/>
          <p:nvPr/>
        </p:nvPicPr>
        <p:blipFill rotWithShape="1">
          <a:blip r:embed="rId3">
            <a:alphaModFix/>
          </a:blip>
          <a:srcRect b="10785" l="6949" r="26071" t="85789"/>
          <a:stretch/>
        </p:blipFill>
        <p:spPr>
          <a:xfrm>
            <a:off x="0" y="0"/>
            <a:ext cx="12192000" cy="385893"/>
          </a:xfrm>
          <a:prstGeom prst="rect">
            <a:avLst/>
          </a:prstGeom>
          <a:noFill/>
          <a:ln>
            <a:noFill/>
          </a:ln>
        </p:spPr>
      </p:pic>
      <p:sp>
        <p:nvSpPr>
          <p:cNvPr id="1424" name="Google Shape;1424;p30"/>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25" name="Google Shape;1425;p30"/>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pic>
        <p:nvPicPr>
          <p:cNvPr id="1426" name="Google Shape;1426;p30"/>
          <p:cNvPicPr preferRelativeResize="0"/>
          <p:nvPr/>
        </p:nvPicPr>
        <p:blipFill rotWithShape="1">
          <a:blip r:embed="rId4">
            <a:alphaModFix/>
          </a:blip>
          <a:srcRect b="0" l="0" r="0" t="0"/>
          <a:stretch/>
        </p:blipFill>
        <p:spPr>
          <a:xfrm>
            <a:off x="10052304" y="4718304"/>
            <a:ext cx="2057400" cy="2057400"/>
          </a:xfrm>
          <a:prstGeom prst="ellipse">
            <a:avLst/>
          </a:prstGeom>
          <a:noFill/>
          <a:ln>
            <a:noFill/>
          </a:ln>
        </p:spPr>
      </p:pic>
      <p:pic>
        <p:nvPicPr>
          <p:cNvPr id="1427" name="Google Shape;1427;p30"/>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3"/>
                                        </p:tgtEl>
                                        <p:attrNameLst>
                                          <p:attrName>style.visibility</p:attrName>
                                        </p:attrNameLst>
                                      </p:cBhvr>
                                      <p:to>
                                        <p:strVal val="visible"/>
                                      </p:to>
                                    </p:set>
                                    <p:animEffect filter="fade" transition="in">
                                      <p:cBhvr>
                                        <p:cTn dur="5000"/>
                                        <p:tgtEl>
                                          <p:spTgt spid="1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31"/>
          <p:cNvSpPr txBox="1"/>
          <p:nvPr>
            <p:ph type="title"/>
          </p:nvPr>
        </p:nvSpPr>
        <p:spPr>
          <a:xfrm>
            <a:off x="838200" y="365125"/>
            <a:ext cx="1038398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b="1" lang="en-US">
                <a:solidFill>
                  <a:srgbClr val="0070C0"/>
                </a:solidFill>
                <a:latin typeface="Calibri"/>
                <a:ea typeface="Calibri"/>
                <a:cs typeface="Calibri"/>
                <a:sym typeface="Calibri"/>
              </a:rPr>
              <a:t>But…how well can large language models explain business processes? (1/4)</a:t>
            </a:r>
            <a:endParaRPr>
              <a:solidFill>
                <a:srgbClr val="0070C0"/>
              </a:solidFill>
            </a:endParaRPr>
          </a:p>
        </p:txBody>
      </p:sp>
      <p:pic>
        <p:nvPicPr>
          <p:cNvPr descr="A diagram of a process&#10;&#10;Description automatically generated" id="1434" name="Google Shape;1434;p31"/>
          <p:cNvPicPr preferRelativeResize="0"/>
          <p:nvPr/>
        </p:nvPicPr>
        <p:blipFill rotWithShape="1">
          <a:blip r:embed="rId3">
            <a:alphaModFix/>
          </a:blip>
          <a:srcRect b="8556" l="0" r="0" t="0"/>
          <a:stretch/>
        </p:blipFill>
        <p:spPr>
          <a:xfrm>
            <a:off x="561975" y="2904541"/>
            <a:ext cx="11068050" cy="3902075"/>
          </a:xfrm>
          <a:prstGeom prst="rect">
            <a:avLst/>
          </a:prstGeom>
          <a:noFill/>
          <a:ln>
            <a:noFill/>
          </a:ln>
        </p:spPr>
      </p:pic>
      <p:sp>
        <p:nvSpPr>
          <p:cNvPr id="1435" name="Google Shape;1435;p31"/>
          <p:cNvSpPr txBox="1"/>
          <p:nvPr/>
        </p:nvSpPr>
        <p:spPr>
          <a:xfrm>
            <a:off x="2904003" y="1974449"/>
            <a:ext cx="6599761" cy="92333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We conducted a </a:t>
            </a:r>
            <a:r>
              <a:rPr b="1" i="0" lang="en-US" sz="1800" u="none" cap="none" strike="noStrike">
                <a:solidFill>
                  <a:srgbClr val="000000"/>
                </a:solidFill>
                <a:latin typeface="Calibri"/>
                <a:ea typeface="Calibri"/>
                <a:cs typeface="Calibri"/>
                <a:sym typeface="Calibri"/>
              </a:rPr>
              <a:t>user study </a:t>
            </a:r>
            <a:r>
              <a:rPr b="0" i="0" lang="en-US" sz="1800" u="none" cap="none" strike="noStrike">
                <a:solidFill>
                  <a:srgbClr val="000000"/>
                </a:solidFill>
                <a:latin typeface="Calibri"/>
                <a:ea typeface="Calibri"/>
                <a:cs typeface="Calibri"/>
                <a:sym typeface="Calibri"/>
              </a:rPr>
              <a:t>with 50 participants to test the quality of the generated explanations by the LLM</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3 domains: pizza delivery, parking fines, and loan approval.</a:t>
            </a:r>
            <a:endParaRPr b="0" i="0" sz="1800" u="none" cap="none" strike="noStrike">
              <a:solidFill>
                <a:srgbClr val="000000"/>
              </a:solidFill>
              <a:latin typeface="Calibri"/>
              <a:ea typeface="Calibri"/>
              <a:cs typeface="Calibri"/>
              <a:sym typeface="Calibri"/>
            </a:endParaRPr>
          </a:p>
        </p:txBody>
      </p:sp>
      <p:pic>
        <p:nvPicPr>
          <p:cNvPr descr="User research flat icon simple element from Vector Image" id="1436" name="Google Shape;1436;p31"/>
          <p:cNvPicPr preferRelativeResize="0"/>
          <p:nvPr/>
        </p:nvPicPr>
        <p:blipFill rotWithShape="1">
          <a:blip r:embed="rId4">
            <a:alphaModFix/>
          </a:blip>
          <a:srcRect b="33173" l="16285" r="16901" t="18946"/>
          <a:stretch/>
        </p:blipFill>
        <p:spPr>
          <a:xfrm>
            <a:off x="969818" y="1709352"/>
            <a:ext cx="1688591" cy="1306899"/>
          </a:xfrm>
          <a:prstGeom prst="rect">
            <a:avLst/>
          </a:prstGeom>
          <a:noFill/>
          <a:ln>
            <a:noFill/>
          </a:ln>
        </p:spPr>
      </p:pic>
      <p:pic>
        <p:nvPicPr>
          <p:cNvPr id="1437" name="Google Shape;1437;p31"/>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438" name="Google Shape;1438;p31"/>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39" name="Google Shape;1439;p31"/>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32"/>
          <p:cNvSpPr txBox="1"/>
          <p:nvPr>
            <p:ph type="title"/>
          </p:nvPr>
        </p:nvSpPr>
        <p:spPr>
          <a:xfrm>
            <a:off x="838200" y="365125"/>
            <a:ext cx="1038398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b="1" lang="en-US">
                <a:solidFill>
                  <a:srgbClr val="0070C0"/>
                </a:solidFill>
                <a:latin typeface="Calibri"/>
                <a:ea typeface="Calibri"/>
                <a:cs typeface="Calibri"/>
                <a:sym typeface="Calibri"/>
              </a:rPr>
              <a:t>But…how well can large language models explain business processes? (2/4)</a:t>
            </a:r>
            <a:endParaRPr>
              <a:solidFill>
                <a:srgbClr val="0070C0"/>
              </a:solidFill>
            </a:endParaRPr>
          </a:p>
        </p:txBody>
      </p:sp>
      <p:pic>
        <p:nvPicPr>
          <p:cNvPr descr="A diagram of quality control&#10;&#10;Description automatically generated" id="1446" name="Google Shape;1446;p32"/>
          <p:cNvPicPr preferRelativeResize="0"/>
          <p:nvPr/>
        </p:nvPicPr>
        <p:blipFill rotWithShape="1">
          <a:blip r:embed="rId3">
            <a:alphaModFix/>
          </a:blip>
          <a:srcRect b="2738" l="0" r="0" t="0"/>
          <a:stretch/>
        </p:blipFill>
        <p:spPr>
          <a:xfrm>
            <a:off x="969818" y="1605344"/>
            <a:ext cx="9218468" cy="5252656"/>
          </a:xfrm>
          <a:prstGeom prst="rect">
            <a:avLst/>
          </a:prstGeom>
          <a:noFill/>
          <a:ln>
            <a:noFill/>
          </a:ln>
        </p:spPr>
      </p:pic>
      <p:pic>
        <p:nvPicPr>
          <p:cNvPr id="1447" name="Google Shape;1447;p32"/>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48" name="Google Shape;1448;p32"/>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49" name="Google Shape;1449;p32"/>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4" name="Shape 704"/>
        <p:cNvGrpSpPr/>
        <p:nvPr/>
      </p:nvGrpSpPr>
      <p:grpSpPr>
        <a:xfrm>
          <a:off x="0" y="0"/>
          <a:ext cx="0" cy="0"/>
          <a:chOff x="0" y="0"/>
          <a:chExt cx="0" cy="0"/>
        </a:xfrm>
      </p:grpSpPr>
      <p:sp>
        <p:nvSpPr>
          <p:cNvPr id="705" name="Google Shape;705;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06" name="Google Shape;706;p6"/>
          <p:cNvSpPr txBox="1"/>
          <p:nvPr>
            <p:ph type="title"/>
          </p:nvPr>
        </p:nvSpPr>
        <p:spPr>
          <a:xfrm>
            <a:off x="6195317" y="855324"/>
            <a:ext cx="4967982" cy="21550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en-US" sz="3600"/>
              <a:t>What is Democracy?</a:t>
            </a:r>
            <a:endParaRPr/>
          </a:p>
        </p:txBody>
      </p:sp>
      <p:sp>
        <p:nvSpPr>
          <p:cNvPr id="707" name="Google Shape;707;p6"/>
          <p:cNvSpPr txBox="1"/>
          <p:nvPr>
            <p:ph idx="1" type="body"/>
          </p:nvPr>
        </p:nvSpPr>
        <p:spPr>
          <a:xfrm>
            <a:off x="6096000" y="2736850"/>
            <a:ext cx="5067299" cy="3684498"/>
          </a:xfrm>
          <a:prstGeom prst="rect">
            <a:avLst/>
          </a:prstGeom>
          <a:noFill/>
          <a:ln>
            <a:noFill/>
          </a:ln>
        </p:spPr>
        <p:txBody>
          <a:bodyPr anchorCtr="0" anchor="t" bIns="45700" lIns="91425" spcFirstLastPara="1" rIns="91425" wrap="square" tIns="45700">
            <a:normAutofit fontScale="40000" lnSpcReduction="20000"/>
          </a:bodyPr>
          <a:lstStyle/>
          <a:p>
            <a:pPr indent="-228600" lvl="0" marL="228600" rtl="0" algn="l">
              <a:lnSpc>
                <a:spcPct val="110000"/>
              </a:lnSpc>
              <a:spcBef>
                <a:spcPts val="0"/>
              </a:spcBef>
              <a:spcAft>
                <a:spcPts val="0"/>
              </a:spcAft>
              <a:buClr>
                <a:schemeClr val="dk1"/>
              </a:buClr>
              <a:buSzPct val="100000"/>
              <a:buChar char="•"/>
            </a:pPr>
            <a:r>
              <a:rPr lang="en-US" sz="5800"/>
              <a:t>Democracy as self government.</a:t>
            </a:r>
            <a:endParaRPr/>
          </a:p>
          <a:p>
            <a:pPr indent="-81279" lvl="0" marL="228600" rtl="0" algn="l">
              <a:lnSpc>
                <a:spcPct val="110000"/>
              </a:lnSpc>
              <a:spcBef>
                <a:spcPts val="1000"/>
              </a:spcBef>
              <a:spcAft>
                <a:spcPts val="0"/>
              </a:spcAft>
              <a:buClr>
                <a:schemeClr val="dk1"/>
              </a:buClr>
              <a:buSzPct val="100000"/>
              <a:buNone/>
            </a:pPr>
            <a:r>
              <a:t/>
            </a:r>
            <a:endParaRPr sz="5800"/>
          </a:p>
          <a:p>
            <a:pPr indent="-228600" lvl="0" marL="228600" rtl="0" algn="l">
              <a:lnSpc>
                <a:spcPct val="110000"/>
              </a:lnSpc>
              <a:spcBef>
                <a:spcPts val="1000"/>
              </a:spcBef>
              <a:spcAft>
                <a:spcPts val="0"/>
              </a:spcAft>
              <a:buClr>
                <a:schemeClr val="dk1"/>
              </a:buClr>
              <a:buSzPct val="100000"/>
              <a:buChar char="•"/>
            </a:pPr>
            <a:r>
              <a:rPr lang="en-US" sz="5800"/>
              <a:t>Representative</a:t>
            </a:r>
            <a:endParaRPr/>
          </a:p>
          <a:p>
            <a:pPr indent="-228600" lvl="0" marL="228600" rtl="0" algn="l">
              <a:lnSpc>
                <a:spcPct val="110000"/>
              </a:lnSpc>
              <a:spcBef>
                <a:spcPts val="1000"/>
              </a:spcBef>
              <a:spcAft>
                <a:spcPts val="0"/>
              </a:spcAft>
              <a:buClr>
                <a:schemeClr val="dk1"/>
              </a:buClr>
              <a:buSzPct val="100000"/>
              <a:buChar char="•"/>
            </a:pPr>
            <a:r>
              <a:rPr lang="en-US" sz="5800"/>
              <a:t>Participatory</a:t>
            </a:r>
            <a:endParaRPr/>
          </a:p>
          <a:p>
            <a:pPr indent="-228600" lvl="0" marL="228600" rtl="0" algn="l">
              <a:lnSpc>
                <a:spcPct val="110000"/>
              </a:lnSpc>
              <a:spcBef>
                <a:spcPts val="1000"/>
              </a:spcBef>
              <a:spcAft>
                <a:spcPts val="0"/>
              </a:spcAft>
              <a:buClr>
                <a:schemeClr val="dk1"/>
              </a:buClr>
              <a:buSzPct val="100000"/>
              <a:buChar char="•"/>
            </a:pPr>
            <a:r>
              <a:rPr lang="en-US" sz="5800"/>
              <a:t>Deliberative</a:t>
            </a:r>
            <a:endParaRPr/>
          </a:p>
          <a:p>
            <a:pPr indent="-81279" lvl="0" marL="228600" rtl="0" algn="l">
              <a:lnSpc>
                <a:spcPct val="110000"/>
              </a:lnSpc>
              <a:spcBef>
                <a:spcPts val="1000"/>
              </a:spcBef>
              <a:spcAft>
                <a:spcPts val="0"/>
              </a:spcAft>
              <a:buClr>
                <a:schemeClr val="dk1"/>
              </a:buClr>
              <a:buSzPct val="100000"/>
              <a:buNone/>
            </a:pPr>
            <a:r>
              <a:t/>
            </a:r>
            <a:endParaRPr sz="5800"/>
          </a:p>
          <a:p>
            <a:pPr indent="-228600" lvl="0" marL="228600" rtl="0" algn="l">
              <a:lnSpc>
                <a:spcPct val="110000"/>
              </a:lnSpc>
              <a:spcBef>
                <a:spcPts val="1000"/>
              </a:spcBef>
              <a:spcAft>
                <a:spcPts val="0"/>
              </a:spcAft>
              <a:buClr>
                <a:schemeClr val="dk1"/>
              </a:buClr>
              <a:buSzPct val="100000"/>
              <a:buChar char="•"/>
            </a:pPr>
            <a:r>
              <a:rPr lang="en-US" sz="5800"/>
              <a:t>Values realised to different extent in different forms</a:t>
            </a:r>
            <a:endParaRPr/>
          </a:p>
          <a:p>
            <a:pPr indent="-190500" lvl="0" marL="228600" rtl="0" algn="l">
              <a:lnSpc>
                <a:spcPct val="110000"/>
              </a:lnSpc>
              <a:spcBef>
                <a:spcPts val="1000"/>
              </a:spcBef>
              <a:spcAft>
                <a:spcPts val="0"/>
              </a:spcAft>
              <a:buClr>
                <a:schemeClr val="dk1"/>
              </a:buClr>
              <a:buSzPct val="100000"/>
              <a:buNone/>
            </a:pPr>
            <a:r>
              <a:t/>
            </a:r>
            <a:endParaRPr sz="1500"/>
          </a:p>
        </p:txBody>
      </p:sp>
      <p:pic>
        <p:nvPicPr>
          <p:cNvPr descr="One in a crowd" id="708" name="Google Shape;708;p6"/>
          <p:cNvPicPr preferRelativeResize="0"/>
          <p:nvPr/>
        </p:nvPicPr>
        <p:blipFill rotWithShape="1">
          <a:blip r:embed="rId3">
            <a:alphaModFix/>
          </a:blip>
          <a:srcRect b="18260" l="0" r="0" t="8727"/>
          <a:stretch/>
        </p:blipFill>
        <p:spPr>
          <a:xfrm>
            <a:off x="1" y="-2357"/>
            <a:ext cx="7872431" cy="4310904"/>
          </a:xfrm>
          <a:custGeom>
            <a:rect b="b" l="l" r="r" t="t"/>
            <a:pathLst>
              <a:path extrusionOk="0" h="4310904" w="7872431">
                <a:moveTo>
                  <a:pt x="0" y="0"/>
                </a:moveTo>
                <a:lnTo>
                  <a:pt x="7872431" y="0"/>
                </a:lnTo>
                <a:lnTo>
                  <a:pt x="3042989" y="3788060"/>
                </a:lnTo>
                <a:cubicBezTo>
                  <a:pt x="2579199" y="4115583"/>
                  <a:pt x="2047750" y="4286391"/>
                  <a:pt x="1514750" y="4308448"/>
                </a:cubicBezTo>
                <a:cubicBezTo>
                  <a:pt x="1015062" y="4329127"/>
                  <a:pt x="514010" y="4219067"/>
                  <a:pt x="66064" y="3984830"/>
                </a:cubicBezTo>
                <a:lnTo>
                  <a:pt x="0" y="3947746"/>
                </a:lnTo>
                <a:close/>
              </a:path>
            </a:pathLst>
          </a:custGeom>
          <a:noFill/>
          <a:ln>
            <a:noFill/>
          </a:ln>
        </p:spPr>
      </p:pic>
      <p:pic>
        <p:nvPicPr>
          <p:cNvPr id="709" name="Google Shape;709;p6"/>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10" name="Google Shape;710;p6"/>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11" name="Google Shape;711;p6"/>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12" name="Google Shape;712;p6"/>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33"/>
          <p:cNvSpPr txBox="1"/>
          <p:nvPr>
            <p:ph type="title"/>
          </p:nvPr>
        </p:nvSpPr>
        <p:spPr>
          <a:xfrm>
            <a:off x="838200" y="365125"/>
            <a:ext cx="1038398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b="1" lang="en-US">
                <a:solidFill>
                  <a:srgbClr val="0070C0"/>
                </a:solidFill>
                <a:latin typeface="Calibri"/>
                <a:ea typeface="Calibri"/>
                <a:cs typeface="Calibri"/>
                <a:sym typeface="Calibri"/>
              </a:rPr>
              <a:t>But…how well can large language models explain business processes? (3/4)</a:t>
            </a:r>
            <a:endParaRPr>
              <a:solidFill>
                <a:srgbClr val="0070C0"/>
              </a:solidFill>
            </a:endParaRPr>
          </a:p>
        </p:txBody>
      </p:sp>
      <p:pic>
        <p:nvPicPr>
          <p:cNvPr descr="A screenshot of a chat&#10;&#10;Description automatically generated" id="1456" name="Google Shape;1456;p33"/>
          <p:cNvPicPr preferRelativeResize="0"/>
          <p:nvPr/>
        </p:nvPicPr>
        <p:blipFill rotWithShape="1">
          <a:blip r:embed="rId3">
            <a:alphaModFix/>
          </a:blip>
          <a:srcRect b="0" l="0" r="0" t="0"/>
          <a:stretch/>
        </p:blipFill>
        <p:spPr>
          <a:xfrm>
            <a:off x="838200" y="2330162"/>
            <a:ext cx="9829800" cy="3028950"/>
          </a:xfrm>
          <a:prstGeom prst="rect">
            <a:avLst/>
          </a:prstGeom>
          <a:noFill/>
          <a:ln>
            <a:noFill/>
          </a:ln>
        </p:spPr>
      </p:pic>
      <p:pic>
        <p:nvPicPr>
          <p:cNvPr id="1457" name="Google Shape;1457;p33"/>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58" name="Google Shape;1458;p33"/>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59" name="Google Shape;1459;p33"/>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60" name="Google Shape;1460;p33"/>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34"/>
          <p:cNvSpPr txBox="1"/>
          <p:nvPr>
            <p:ph type="title"/>
          </p:nvPr>
        </p:nvSpPr>
        <p:spPr>
          <a:xfrm>
            <a:off x="838200" y="365125"/>
            <a:ext cx="10383982"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15BF5"/>
              </a:buClr>
              <a:buSzPts val="4400"/>
              <a:buFont typeface="Calibri"/>
              <a:buNone/>
            </a:pPr>
            <a:r>
              <a:rPr b="1" lang="en-US">
                <a:solidFill>
                  <a:srgbClr val="0070C0"/>
                </a:solidFill>
                <a:latin typeface="Calibri"/>
                <a:ea typeface="Calibri"/>
                <a:cs typeface="Calibri"/>
                <a:sym typeface="Calibri"/>
              </a:rPr>
              <a:t>But…how well can large language models explain business processes? (4/4)</a:t>
            </a:r>
            <a:endParaRPr>
              <a:solidFill>
                <a:srgbClr val="0070C0"/>
              </a:solidFill>
            </a:endParaRPr>
          </a:p>
        </p:txBody>
      </p:sp>
      <p:sp>
        <p:nvSpPr>
          <p:cNvPr id="1467" name="Google Shape;1467;p34"/>
          <p:cNvSpPr txBox="1"/>
          <p:nvPr/>
        </p:nvSpPr>
        <p:spPr>
          <a:xfrm>
            <a:off x="1609993" y="1573727"/>
            <a:ext cx="10383982"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Results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Providing the LLM with </a:t>
            </a:r>
            <a:r>
              <a:rPr b="1" i="0" lang="en-US" sz="1800" u="none" cap="none" strike="noStrike">
                <a:solidFill>
                  <a:srgbClr val="000000"/>
                </a:solidFill>
                <a:latin typeface="Arial"/>
                <a:ea typeface="Arial"/>
                <a:cs typeface="Arial"/>
                <a:sym typeface="Arial"/>
              </a:rPr>
              <a:t>additional knowledge </a:t>
            </a:r>
            <a:r>
              <a:rPr b="0" i="0" lang="en-US" sz="1800" u="none" cap="none" strike="noStrike">
                <a:solidFill>
                  <a:srgbClr val="000000"/>
                </a:solidFill>
                <a:latin typeface="Arial"/>
                <a:ea typeface="Arial"/>
                <a:cs typeface="Arial"/>
                <a:sym typeface="Arial"/>
              </a:rPr>
              <a:t>about causal execution dependencies, or even just the temporal sequencing embedded in the process knowledge, </a:t>
            </a:r>
            <a:r>
              <a:rPr b="1" i="0" lang="en-US" sz="1800" u="none" cap="none" strike="noStrike">
                <a:solidFill>
                  <a:srgbClr val="000000"/>
                </a:solidFill>
                <a:latin typeface="Arial"/>
                <a:ea typeface="Arial"/>
                <a:cs typeface="Arial"/>
                <a:sym typeface="Arial"/>
              </a:rPr>
              <a:t>can enhance the perceived fidelity</a:t>
            </a: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However, </a:t>
            </a:r>
            <a:r>
              <a:rPr b="1" i="0" lang="en-US" sz="1800" u="none" cap="none" strike="noStrike">
                <a:solidFill>
                  <a:srgbClr val="000000"/>
                </a:solidFill>
                <a:latin typeface="Arial"/>
                <a:ea typeface="Arial"/>
                <a:cs typeface="Arial"/>
                <a:sym typeface="Arial"/>
              </a:rPr>
              <a:t>this effect may diminish entirely when the user has low trust in the LLM</a:t>
            </a:r>
            <a:r>
              <a:rPr b="0" i="0" lang="en-US" sz="1800" u="none" cap="none" strike="noStrike">
                <a:solidFill>
                  <a:srgbClr val="000000"/>
                </a:solidFill>
                <a:latin typeface="Arial"/>
                <a:ea typeface="Arial"/>
                <a:cs typeface="Arial"/>
                <a:sym typeface="Arial"/>
              </a:rPr>
              <a:t>. It may also lessen when the user has </a:t>
            </a:r>
            <a:r>
              <a:rPr b="1" i="0" lang="en-US" sz="1800" u="none" cap="none" strike="noStrike">
                <a:solidFill>
                  <a:srgbClr val="000000"/>
                </a:solidFill>
                <a:latin typeface="Arial"/>
                <a:ea typeface="Arial"/>
                <a:cs typeface="Arial"/>
                <a:sym typeface="Arial"/>
              </a:rPr>
              <a:t>limited curiosity </a:t>
            </a:r>
            <a:r>
              <a:rPr b="0" i="0" lang="en-US" sz="1800" u="none" cap="none" strike="noStrike">
                <a:solidFill>
                  <a:srgbClr val="000000"/>
                </a:solidFill>
                <a:latin typeface="Arial"/>
                <a:ea typeface="Arial"/>
                <a:cs typeface="Arial"/>
                <a:sym typeface="Arial"/>
              </a:rPr>
              <a:t>about the problem for which the explanation is sought.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Increased fidelity may come at the expense of reduced perceived interpretability.</a:t>
            </a:r>
            <a:endParaRPr b="1" i="0" sz="2400" u="none" cap="none" strike="noStrike">
              <a:solidFill>
                <a:srgbClr val="000000"/>
              </a:solidFill>
              <a:latin typeface="Calibri"/>
              <a:ea typeface="Calibri"/>
              <a:cs typeface="Calibri"/>
              <a:sym typeface="Calibri"/>
            </a:endParaRPr>
          </a:p>
        </p:txBody>
      </p:sp>
      <p:pic>
        <p:nvPicPr>
          <p:cNvPr descr="Results - Free marketing icons" id="1468" name="Google Shape;1468;p34"/>
          <p:cNvPicPr preferRelativeResize="0"/>
          <p:nvPr/>
        </p:nvPicPr>
        <p:blipFill rotWithShape="1">
          <a:blip r:embed="rId3">
            <a:alphaModFix/>
          </a:blip>
          <a:srcRect b="0" l="0" r="0" t="0"/>
          <a:stretch/>
        </p:blipFill>
        <p:spPr>
          <a:xfrm>
            <a:off x="195614" y="2003425"/>
            <a:ext cx="1285172" cy="1285172"/>
          </a:xfrm>
          <a:prstGeom prst="rect">
            <a:avLst/>
          </a:prstGeom>
          <a:noFill/>
          <a:ln>
            <a:noFill/>
          </a:ln>
        </p:spPr>
      </p:pic>
      <p:pic>
        <p:nvPicPr>
          <p:cNvPr descr="A graph of a parking lot&#10;&#10;Description automatically generated with medium confidence" id="1469" name="Google Shape;1469;p34"/>
          <p:cNvPicPr preferRelativeResize="0"/>
          <p:nvPr/>
        </p:nvPicPr>
        <p:blipFill rotWithShape="1">
          <a:blip r:embed="rId4">
            <a:alphaModFix/>
          </a:blip>
          <a:srcRect b="0" l="0" r="0" t="0"/>
          <a:stretch/>
        </p:blipFill>
        <p:spPr>
          <a:xfrm>
            <a:off x="437202" y="4475504"/>
            <a:ext cx="10953750" cy="2438400"/>
          </a:xfrm>
          <a:prstGeom prst="rect">
            <a:avLst/>
          </a:prstGeom>
          <a:noFill/>
          <a:ln>
            <a:noFill/>
          </a:ln>
        </p:spPr>
      </p:pic>
      <p:pic>
        <p:nvPicPr>
          <p:cNvPr id="1470" name="Google Shape;1470;p34"/>
          <p:cNvPicPr preferRelativeResize="0"/>
          <p:nvPr/>
        </p:nvPicPr>
        <p:blipFill rotWithShape="1">
          <a:blip r:embed="rId5">
            <a:alphaModFix/>
          </a:blip>
          <a:srcRect b="10785" l="6949" r="26071" t="85789"/>
          <a:stretch/>
        </p:blipFill>
        <p:spPr>
          <a:xfrm>
            <a:off x="0" y="0"/>
            <a:ext cx="12192000" cy="385893"/>
          </a:xfrm>
          <a:prstGeom prst="rect">
            <a:avLst/>
          </a:prstGeom>
          <a:noFill/>
          <a:ln>
            <a:noFill/>
          </a:ln>
        </p:spPr>
      </p:pic>
      <p:sp>
        <p:nvSpPr>
          <p:cNvPr id="1471" name="Google Shape;1471;p34"/>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72" name="Google Shape;1472;p34"/>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35"/>
          <p:cNvSpPr txBox="1"/>
          <p:nvPr>
            <p:ph type="title"/>
          </p:nvPr>
        </p:nvSpPr>
        <p:spPr>
          <a:xfrm>
            <a:off x="838200" y="1146014"/>
            <a:ext cx="10515600" cy="167708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515BF5"/>
              </a:buClr>
              <a:buSzPct val="100000"/>
              <a:buFont typeface="Calibri"/>
              <a:buNone/>
            </a:pPr>
            <a:r>
              <a:rPr lang="en-US"/>
              <a:t>THANK YOU </a:t>
            </a:r>
            <a:br>
              <a:rPr lang="en-US"/>
            </a:br>
            <a:r>
              <a:rPr lang="en-US"/>
              <a:t>FOR</a:t>
            </a:r>
            <a:br>
              <a:rPr lang="en-US"/>
            </a:br>
            <a:r>
              <a:rPr lang="en-US"/>
              <a:t>YOUR ATTENTION</a:t>
            </a:r>
            <a:endParaRPr/>
          </a:p>
        </p:txBody>
      </p:sp>
      <p:pic>
        <p:nvPicPr>
          <p:cNvPr descr="A blue and white striped logo&#10;&#10;Description automatically generated" id="1478" name="Google Shape;1478;p35"/>
          <p:cNvPicPr preferRelativeResize="0"/>
          <p:nvPr/>
        </p:nvPicPr>
        <p:blipFill rotWithShape="1">
          <a:blip r:embed="rId3">
            <a:alphaModFix/>
          </a:blip>
          <a:srcRect b="0" l="0" r="0" t="0"/>
          <a:stretch/>
        </p:blipFill>
        <p:spPr>
          <a:xfrm>
            <a:off x="838200" y="3982278"/>
            <a:ext cx="3257811" cy="1517527"/>
          </a:xfrm>
          <a:prstGeom prst="rect">
            <a:avLst/>
          </a:prstGeom>
          <a:noFill/>
          <a:ln>
            <a:noFill/>
          </a:ln>
        </p:spPr>
      </p:pic>
      <p:pic>
        <p:nvPicPr>
          <p:cNvPr id="1479" name="Google Shape;1479;p35"/>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1480" name="Google Shape;1480;p35"/>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1481" name="Google Shape;1481;p35"/>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1482" name="Google Shape;1482;p35"/>
          <p:cNvSpPr txBox="1"/>
          <p:nvPr/>
        </p:nvSpPr>
        <p:spPr>
          <a:xfrm>
            <a:off x="66407" y="8280"/>
            <a:ext cx="422436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Arial"/>
                <a:ea typeface="Arial"/>
                <a:cs typeface="Arial"/>
                <a:sym typeface="Arial"/>
              </a:rPr>
              <a:t>Part 1 / Trustworthy and Explainable AI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6" name="Shape 1486"/>
        <p:cNvGrpSpPr/>
        <p:nvPr/>
      </p:nvGrpSpPr>
      <p:grpSpPr>
        <a:xfrm>
          <a:off x="0" y="0"/>
          <a:ext cx="0" cy="0"/>
          <a:chOff x="0" y="0"/>
          <a:chExt cx="0" cy="0"/>
        </a:xfrm>
      </p:grpSpPr>
      <p:sp>
        <p:nvSpPr>
          <p:cNvPr id="1487" name="Google Shape;1487;p261"/>
          <p:cNvSpPr/>
          <p:nvPr/>
        </p:nvSpPr>
        <p:spPr>
          <a:xfrm>
            <a:off x="4283243" y="3641558"/>
            <a:ext cx="7267074" cy="994611"/>
          </a:xfrm>
          <a:prstGeom prst="snip2DiagRect">
            <a:avLst>
              <a:gd fmla="val 0" name="adj1"/>
              <a:gd fmla="val 16667" name="adj2"/>
            </a:avLst>
          </a:prstGeom>
          <a:gradFill>
            <a:gsLst>
              <a:gs pos="0">
                <a:srgbClr val="300063">
                  <a:alpha val="9411"/>
                </a:srgbClr>
              </a:gs>
              <a:gs pos="74000">
                <a:srgbClr val="C48BFF"/>
              </a:gs>
              <a:gs pos="83000">
                <a:srgbClr val="C48BFF"/>
              </a:gs>
              <a:gs pos="100000">
                <a:srgbClr val="D7B2FE"/>
              </a:gs>
            </a:gsLst>
            <a:path path="circle">
              <a:fillToRect l="100%" t="100%"/>
            </a:path>
            <a:tileRect b="-100%" r="-100%"/>
          </a:gradFill>
          <a:ln cap="flat" cmpd="sng" w="12700">
            <a:solidFill>
              <a:srgbClr val="006B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EFF"/>
              </a:solidFill>
              <a:latin typeface="Calibri"/>
              <a:ea typeface="Calibri"/>
              <a:cs typeface="Calibri"/>
              <a:sym typeface="Calibri"/>
            </a:endParaRPr>
          </a:p>
        </p:txBody>
      </p:sp>
      <p:graphicFrame>
        <p:nvGraphicFramePr>
          <p:cNvPr id="1488" name="Google Shape;1488;p261"/>
          <p:cNvGraphicFramePr/>
          <p:nvPr/>
        </p:nvGraphicFramePr>
        <p:xfrm>
          <a:off x="522514" y="924895"/>
          <a:ext cx="3000000" cy="3000000"/>
        </p:xfrm>
        <a:graphic>
          <a:graphicData uri="http://schemas.openxmlformats.org/drawingml/2006/table">
            <a:tbl>
              <a:tblPr>
                <a:noFill/>
                <a:tableStyleId>{2F6E58F3-9BA9-495F-8119-5DE61AC81018}</a:tableStyleId>
              </a:tblPr>
              <a:tblGrid>
                <a:gridCol w="1317175"/>
                <a:gridCol w="2677875"/>
                <a:gridCol w="6607625"/>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11:00 - 12:30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Part 1</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A theoretical grounding on conducting responsible AI in democratic processes, via a series of short keynotes</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ADADAD"/>
                        </a:buClr>
                        <a:buSzPts val="1600"/>
                        <a:buFont typeface="Calibri"/>
                        <a:buNone/>
                      </a:pPr>
                      <a:r>
                        <a:rPr b="1" lang="en-US" sz="1600" u="none" cap="none" strike="noStrike">
                          <a:solidFill>
                            <a:srgbClr val="ADADAD"/>
                          </a:solidFill>
                          <a:latin typeface="Calibri"/>
                          <a:ea typeface="Calibri"/>
                          <a:cs typeface="Calibri"/>
                          <a:sym typeface="Calibri"/>
                        </a:rPr>
                        <a:t>AI and Democracy: Risks and Opportunities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Prof Keith Hyams, University of Warwick, UK</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800"/>
                        <a:buFont typeface="Calibri"/>
                        <a:buNone/>
                      </a:pPr>
                      <a:r>
                        <a:rPr b="1" lang="en-US" sz="1800" u="none" cap="none" strike="noStrike">
                          <a:solidFill>
                            <a:srgbClr val="ADADAD"/>
                          </a:solidFill>
                          <a:latin typeface="Calibri"/>
                          <a:ea typeface="Calibri"/>
                          <a:cs typeface="Calibri"/>
                          <a:sym typeface="Calibri"/>
                        </a:rPr>
                        <a:t>Online Deliberation: Bridging Theory and Practice </a:t>
                      </a:r>
                      <a:endParaRPr sz="1400" u="none" cap="none" strike="noStrike"/>
                    </a:p>
                    <a:p>
                      <a:pPr indent="0" lvl="0" marL="0" marR="0" rtl="0" algn="l">
                        <a:lnSpc>
                          <a:spcPct val="100000"/>
                        </a:lnSpc>
                        <a:spcBef>
                          <a:spcPts val="0"/>
                        </a:spcBef>
                        <a:spcAft>
                          <a:spcPts val="0"/>
                        </a:spcAft>
                        <a:buClr>
                          <a:srgbClr val="ADADAD"/>
                        </a:buClr>
                        <a:buSzPts val="1800"/>
                        <a:buFont typeface="Calibri"/>
                        <a:buNone/>
                      </a:pPr>
                      <a:r>
                        <a:rPr b="1" lang="en-US" sz="1800" u="none" cap="none" strike="noStrike">
                          <a:solidFill>
                            <a:srgbClr val="ADADAD"/>
                          </a:solidFill>
                          <a:latin typeface="Calibri"/>
                          <a:ea typeface="Calibri"/>
                          <a:cs typeface="Calibri"/>
                          <a:sym typeface="Calibri"/>
                        </a:rPr>
                        <a:t>Prof Anna De Liddo, Open University,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cap="none" strike="noStrike"/>
                    </a:p>
                    <a:p>
                      <a:pPr indent="0" lvl="0" marL="0" marR="0" rtl="0" algn="l">
                        <a:lnSpc>
                          <a:spcPct val="100000"/>
                        </a:lnSpc>
                        <a:spcBef>
                          <a:spcPts val="0"/>
                        </a:spcBef>
                        <a:spcAft>
                          <a:spcPts val="0"/>
                        </a:spcAft>
                        <a:buClr>
                          <a:srgbClr val="ADADAD"/>
                        </a:buClr>
                        <a:buSzPts val="1600"/>
                        <a:buFont typeface="Calibri"/>
                        <a:buNone/>
                      </a:pPr>
                      <a:r>
                        <a:rPr b="0" lang="en-US" sz="1600" u="none" cap="none" strike="noStrike">
                          <a:solidFill>
                            <a:srgbClr val="ADADAD"/>
                          </a:solidFill>
                          <a:latin typeface="Calibri"/>
                          <a:ea typeface="Calibri"/>
                          <a:cs typeface="Calibri"/>
                          <a:sym typeface="Calibri"/>
                        </a:rPr>
                        <a:t>Fabiana Fournier, IBM Research, Israel</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rgbClr val="ADADAD"/>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1" lang="en-US" sz="1800" u="none" cap="none" strike="noStrike">
                          <a:solidFill>
                            <a:schemeClr val="dk1"/>
                          </a:solidFill>
                          <a:latin typeface="Calibri"/>
                          <a:ea typeface="Calibri"/>
                          <a:cs typeface="Calibri"/>
                          <a:sym typeface="Calibri"/>
                        </a:rPr>
                        <a:t>Aiming for participatory democracy and the inclusion of vulnerable groups: challenges, aspirations and lessons </a:t>
                      </a:r>
                      <a:endParaRPr sz="1400" u="none" cap="none" strike="noStrike"/>
                    </a:p>
                    <a:p>
                      <a:pPr indent="0" lvl="0" marL="0" marR="0" rtl="0" algn="l">
                        <a:lnSpc>
                          <a:spcPct val="100000"/>
                        </a:lnSpc>
                        <a:spcBef>
                          <a:spcPts val="0"/>
                        </a:spcBef>
                        <a:spcAft>
                          <a:spcPts val="0"/>
                        </a:spcAft>
                        <a:buClr>
                          <a:schemeClr val="dk1"/>
                        </a:buClr>
                        <a:buSzPts val="1800"/>
                        <a:buFont typeface="Calibri"/>
                        <a:buNone/>
                      </a:pPr>
                      <a:r>
                        <a:rPr b="0" lang="en-US" sz="1800" u="none" cap="none" strike="noStrike">
                          <a:solidFill>
                            <a:schemeClr val="dk1"/>
                          </a:solidFill>
                          <a:latin typeface="Calibri"/>
                          <a:ea typeface="Calibri"/>
                          <a:cs typeface="Calibri"/>
                          <a:sym typeface="Calibri"/>
                        </a:rPr>
                        <a:t>Michael Bedek and Maria Zangl, University of Graz</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489" name="Google Shape;1489;p261"/>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1490" name="Google Shape;1490;p261"/>
          <p:cNvPicPr preferRelativeResize="0"/>
          <p:nvPr/>
        </p:nvPicPr>
        <p:blipFill rotWithShape="1">
          <a:blip r:embed="rId3">
            <a:alphaModFix/>
          </a:blip>
          <a:srcRect b="0" l="0" r="0" t="0"/>
          <a:stretch/>
        </p:blipFill>
        <p:spPr>
          <a:xfrm>
            <a:off x="1540042" y="2696411"/>
            <a:ext cx="2404979" cy="240497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F6D"/>
        </a:solidFill>
      </p:bgPr>
    </p:bg>
    <p:spTree>
      <p:nvGrpSpPr>
        <p:cNvPr id="1494" name="Shape 1494"/>
        <p:cNvGrpSpPr/>
        <p:nvPr/>
      </p:nvGrpSpPr>
      <p:grpSpPr>
        <a:xfrm>
          <a:off x="0" y="0"/>
          <a:ext cx="0" cy="0"/>
          <a:chOff x="0" y="0"/>
          <a:chExt cx="0" cy="0"/>
        </a:xfrm>
      </p:grpSpPr>
      <p:sp>
        <p:nvSpPr>
          <p:cNvPr id="1495" name="Google Shape;1495;p262"/>
          <p:cNvSpPr txBox="1"/>
          <p:nvPr/>
        </p:nvSpPr>
        <p:spPr>
          <a:xfrm>
            <a:off x="950967" y="991228"/>
            <a:ext cx="10290400" cy="1314800"/>
          </a:xfrm>
          <a:prstGeom prst="rect">
            <a:avLst/>
          </a:prstGeom>
          <a:noFill/>
          <a:ln>
            <a:noFill/>
          </a:ln>
        </p:spPr>
        <p:txBody>
          <a:bodyPr anchorCtr="0" anchor="t" bIns="121900" lIns="121900" spcFirstLastPara="1" rIns="121900" wrap="square" tIns="121900">
            <a:normAutofit/>
          </a:bodyPr>
          <a:lstStyle/>
          <a:p>
            <a:pPr indent="0" lvl="0" marL="0" marR="0" rtl="0" algn="ctr">
              <a:lnSpc>
                <a:spcPct val="100000"/>
              </a:lnSpc>
              <a:spcBef>
                <a:spcPts val="0"/>
              </a:spcBef>
              <a:spcAft>
                <a:spcPts val="0"/>
              </a:spcAft>
              <a:buNone/>
            </a:pPr>
            <a:r>
              <a:rPr b="1" i="0" lang="en-US" sz="6667" u="none" cap="none" strike="noStrike">
                <a:solidFill>
                  <a:srgbClr val="FFFFFF"/>
                </a:solidFill>
                <a:latin typeface="Manrope"/>
                <a:ea typeface="Manrope"/>
                <a:cs typeface="Manrope"/>
                <a:sym typeface="Manrope"/>
              </a:rPr>
              <a:t>ITHACA</a:t>
            </a:r>
            <a:endParaRPr b="1" i="0" sz="6933" u="none" cap="none" strike="noStrike">
              <a:solidFill>
                <a:srgbClr val="FFFFFF"/>
              </a:solidFill>
              <a:latin typeface="Manrope"/>
              <a:ea typeface="Manrope"/>
              <a:cs typeface="Manrope"/>
              <a:sym typeface="Manrope"/>
            </a:endParaRPr>
          </a:p>
        </p:txBody>
      </p:sp>
      <p:sp>
        <p:nvSpPr>
          <p:cNvPr id="1496" name="Google Shape;1496;p262"/>
          <p:cNvSpPr txBox="1"/>
          <p:nvPr/>
        </p:nvSpPr>
        <p:spPr>
          <a:xfrm>
            <a:off x="950633" y="1868121"/>
            <a:ext cx="10290400" cy="8628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1600"/>
              </a:spcAft>
              <a:buNone/>
            </a:pPr>
            <a:r>
              <a:rPr b="0" i="0" lang="en-US" sz="3200" u="none" cap="none" strike="noStrike">
                <a:solidFill>
                  <a:srgbClr val="FFFFFF"/>
                </a:solidFill>
                <a:latin typeface="Manrope"/>
                <a:ea typeface="Manrope"/>
                <a:cs typeface="Manrope"/>
                <a:sym typeface="Manrope"/>
              </a:rPr>
              <a:t>artificial </a:t>
            </a:r>
            <a:r>
              <a:rPr b="1" i="0" lang="en-US" sz="3200" u="none" cap="none" strike="noStrike">
                <a:solidFill>
                  <a:srgbClr val="FFFFFF"/>
                </a:solidFill>
                <a:latin typeface="Manrope"/>
                <a:ea typeface="Manrope"/>
                <a:cs typeface="Manrope"/>
                <a:sym typeface="Manrope"/>
              </a:rPr>
              <a:t>I</a:t>
            </a:r>
            <a:r>
              <a:rPr b="0" i="0" lang="en-US" sz="3200" u="none" cap="none" strike="noStrike">
                <a:solidFill>
                  <a:srgbClr val="FFFFFF"/>
                </a:solidFill>
                <a:latin typeface="Manrope"/>
                <a:ea typeface="Manrope"/>
                <a:cs typeface="Manrope"/>
                <a:sym typeface="Manrope"/>
              </a:rPr>
              <a:t>ntelligence </a:t>
            </a:r>
            <a:r>
              <a:rPr b="1" i="0" lang="en-US" sz="3200" u="none" cap="none" strike="noStrike">
                <a:solidFill>
                  <a:srgbClr val="FFFFFF"/>
                </a:solidFill>
                <a:latin typeface="Manrope"/>
                <a:ea typeface="Manrope"/>
                <a:cs typeface="Manrope"/>
                <a:sym typeface="Manrope"/>
              </a:rPr>
              <a:t>T</a:t>
            </a:r>
            <a:r>
              <a:rPr b="0" i="0" lang="en-US" sz="3200" u="none" cap="none" strike="noStrike">
                <a:solidFill>
                  <a:srgbClr val="FFFFFF"/>
                </a:solidFill>
                <a:latin typeface="Manrope"/>
                <a:ea typeface="Manrope"/>
                <a:cs typeface="Manrope"/>
                <a:sym typeface="Manrope"/>
              </a:rPr>
              <a:t>o en</a:t>
            </a:r>
            <a:r>
              <a:rPr b="1" i="0" lang="en-US" sz="3200" u="none" cap="none" strike="noStrike">
                <a:solidFill>
                  <a:srgbClr val="FFFFFF"/>
                </a:solidFill>
                <a:latin typeface="Manrope"/>
                <a:ea typeface="Manrope"/>
                <a:cs typeface="Manrope"/>
                <a:sym typeface="Manrope"/>
              </a:rPr>
              <a:t>HA</a:t>
            </a:r>
            <a:r>
              <a:rPr b="0" i="0" lang="en-US" sz="3200" u="none" cap="none" strike="noStrike">
                <a:solidFill>
                  <a:srgbClr val="FFFFFF"/>
                </a:solidFill>
                <a:latin typeface="Manrope"/>
                <a:ea typeface="Manrope"/>
                <a:cs typeface="Manrope"/>
                <a:sym typeface="Manrope"/>
              </a:rPr>
              <a:t>nce </a:t>
            </a:r>
            <a:r>
              <a:rPr b="1" i="0" lang="en-US" sz="3200" u="none" cap="none" strike="noStrike">
                <a:solidFill>
                  <a:srgbClr val="FFFFFF"/>
                </a:solidFill>
                <a:latin typeface="Manrope"/>
                <a:ea typeface="Manrope"/>
                <a:cs typeface="Manrope"/>
                <a:sym typeface="Manrope"/>
              </a:rPr>
              <a:t>C</a:t>
            </a:r>
            <a:r>
              <a:rPr b="0" i="0" lang="en-US" sz="3200" u="none" cap="none" strike="noStrike">
                <a:solidFill>
                  <a:srgbClr val="FFFFFF"/>
                </a:solidFill>
                <a:latin typeface="Manrope"/>
                <a:ea typeface="Manrope"/>
                <a:cs typeface="Manrope"/>
                <a:sym typeface="Manrope"/>
              </a:rPr>
              <a:t>ivic p</a:t>
            </a:r>
            <a:r>
              <a:rPr b="1" i="0" lang="en-US" sz="3200" u="none" cap="none" strike="noStrike">
                <a:solidFill>
                  <a:srgbClr val="FFFFFF"/>
                </a:solidFill>
                <a:latin typeface="Manrope"/>
                <a:ea typeface="Manrope"/>
                <a:cs typeface="Manrope"/>
                <a:sym typeface="Manrope"/>
              </a:rPr>
              <a:t>A</a:t>
            </a:r>
            <a:r>
              <a:rPr b="0" i="0" lang="en-US" sz="3200" u="none" cap="none" strike="noStrike">
                <a:solidFill>
                  <a:srgbClr val="FFFFFF"/>
                </a:solidFill>
                <a:latin typeface="Manrope"/>
                <a:ea typeface="Manrope"/>
                <a:cs typeface="Manrope"/>
                <a:sym typeface="Manrope"/>
              </a:rPr>
              <a:t>rticipation</a:t>
            </a:r>
            <a:endParaRPr b="0" i="0" sz="3200" u="none" cap="none" strike="noStrike">
              <a:solidFill>
                <a:srgbClr val="FFFFFF"/>
              </a:solidFill>
              <a:latin typeface="Manrope"/>
              <a:ea typeface="Manrope"/>
              <a:cs typeface="Manrope"/>
              <a:sym typeface="Manrope"/>
            </a:endParaRPr>
          </a:p>
        </p:txBody>
      </p:sp>
      <p:sp>
        <p:nvSpPr>
          <p:cNvPr id="1497" name="Google Shape;1497;p262"/>
          <p:cNvSpPr txBox="1"/>
          <p:nvPr/>
        </p:nvSpPr>
        <p:spPr>
          <a:xfrm>
            <a:off x="0" y="3297256"/>
            <a:ext cx="12192000" cy="5520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0"/>
              </a:spcBef>
              <a:spcAft>
                <a:spcPts val="0"/>
              </a:spcAft>
              <a:buNone/>
            </a:pPr>
            <a:r>
              <a:rPr b="1" i="0" lang="en-US" sz="2133" u="none" cap="none" strike="noStrike">
                <a:solidFill>
                  <a:srgbClr val="FFFFFF"/>
                </a:solidFill>
                <a:latin typeface="Manrope"/>
                <a:ea typeface="Manrope"/>
                <a:cs typeface="Manrope"/>
                <a:sym typeface="Manrope"/>
              </a:rPr>
              <a:t>Aiming for participatory democracy and the inclusion of vulnerable groups: </a:t>
            </a:r>
            <a:endParaRPr b="0" i="0" sz="1867"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US" sz="2133" u="none" cap="none" strike="noStrike">
                <a:solidFill>
                  <a:srgbClr val="FFFFFF"/>
                </a:solidFill>
                <a:latin typeface="Manrope"/>
                <a:ea typeface="Manrope"/>
                <a:cs typeface="Manrope"/>
                <a:sym typeface="Manrope"/>
              </a:rPr>
              <a:t>challenges, aspirations and lessons</a:t>
            </a:r>
            <a:endParaRPr b="0" i="0" sz="2133" u="none" cap="none" strike="noStrike">
              <a:solidFill>
                <a:srgbClr val="FFFFFF"/>
              </a:solidFill>
              <a:latin typeface="Manrope"/>
              <a:ea typeface="Manrope"/>
              <a:cs typeface="Manrope"/>
              <a:sym typeface="Manrope"/>
            </a:endParaRPr>
          </a:p>
          <a:p>
            <a:pPr indent="0" lvl="0" marL="0" marR="0" rtl="0" algn="ctr">
              <a:lnSpc>
                <a:spcPct val="90000"/>
              </a:lnSpc>
              <a:spcBef>
                <a:spcPts val="0"/>
              </a:spcBef>
              <a:spcAft>
                <a:spcPts val="0"/>
              </a:spcAft>
              <a:buNone/>
            </a:pPr>
            <a:r>
              <a:t/>
            </a:r>
            <a:endParaRPr b="0" i="0" sz="2133" u="none" cap="none" strike="noStrike">
              <a:solidFill>
                <a:srgbClr val="FFFFFF"/>
              </a:solidFill>
              <a:latin typeface="Manrope"/>
              <a:ea typeface="Manrope"/>
              <a:cs typeface="Manrope"/>
              <a:sym typeface="Manrope"/>
            </a:endParaRPr>
          </a:p>
          <a:p>
            <a:pPr indent="0" lvl="0" marL="0" marR="0" rtl="0" algn="ctr">
              <a:lnSpc>
                <a:spcPct val="90000"/>
              </a:lnSpc>
              <a:spcBef>
                <a:spcPts val="0"/>
              </a:spcBef>
              <a:spcAft>
                <a:spcPts val="0"/>
              </a:spcAft>
              <a:buNone/>
            </a:pPr>
            <a:r>
              <a:t/>
            </a:r>
            <a:endParaRPr b="0" i="0" sz="1200" u="none" cap="none" strike="noStrike">
              <a:solidFill>
                <a:srgbClr val="FFFFFF"/>
              </a:solidFill>
              <a:latin typeface="Manrope"/>
              <a:ea typeface="Manrope"/>
              <a:cs typeface="Manrope"/>
              <a:sym typeface="Manrope"/>
            </a:endParaRPr>
          </a:p>
          <a:p>
            <a:pPr indent="0" lvl="0" marL="0" marR="0" rtl="0" algn="ctr">
              <a:lnSpc>
                <a:spcPct val="90000"/>
              </a:lnSpc>
              <a:spcBef>
                <a:spcPts val="0"/>
              </a:spcBef>
              <a:spcAft>
                <a:spcPts val="0"/>
              </a:spcAft>
              <a:buNone/>
            </a:pPr>
            <a:r>
              <a:rPr b="0" i="0" lang="en-US" sz="2133" u="none" cap="none" strike="noStrike">
                <a:solidFill>
                  <a:srgbClr val="FFFFFF"/>
                </a:solidFill>
                <a:latin typeface="Manrope"/>
                <a:ea typeface="Manrope"/>
                <a:cs typeface="Manrope"/>
                <a:sym typeface="Manrope"/>
              </a:rPr>
              <a:t>AI, Big Data and Democracy, 7/3/2024</a:t>
            </a:r>
            <a:endParaRPr b="0" i="0" sz="1867"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0" i="0" lang="en-US" sz="2133" u="none" cap="none" strike="noStrike">
                <a:solidFill>
                  <a:srgbClr val="FFFFFF"/>
                </a:solidFill>
                <a:latin typeface="Manrope"/>
                <a:ea typeface="Manrope"/>
                <a:cs typeface="Manrope"/>
                <a:sym typeface="Manrope"/>
              </a:rPr>
              <a:t>Michael Bedek &amp; Maria Zangl, University of Graz</a:t>
            </a:r>
            <a:endParaRPr b="0" i="0" sz="2133" u="none" cap="none" strike="noStrike">
              <a:solidFill>
                <a:srgbClr val="FFFFFF"/>
              </a:solidFill>
              <a:latin typeface="Manrope"/>
              <a:ea typeface="Manrope"/>
              <a:cs typeface="Manrope"/>
              <a:sym typeface="Manrope"/>
            </a:endParaRPr>
          </a:p>
          <a:p>
            <a:pPr indent="0" lvl="0" marL="0" marR="0" rtl="0" algn="ctr">
              <a:lnSpc>
                <a:spcPct val="90000"/>
              </a:lnSpc>
              <a:spcBef>
                <a:spcPts val="0"/>
              </a:spcBef>
              <a:spcAft>
                <a:spcPts val="0"/>
              </a:spcAft>
              <a:buNone/>
            </a:pPr>
            <a:r>
              <a:t/>
            </a:r>
            <a:endParaRPr b="0" i="0" sz="2133" u="none" cap="none" strike="noStrike">
              <a:solidFill>
                <a:srgbClr val="FFFFFF"/>
              </a:solidFill>
              <a:latin typeface="Manrope"/>
              <a:ea typeface="Manrope"/>
              <a:cs typeface="Manrope"/>
              <a:sym typeface="Manrope"/>
            </a:endParaRPr>
          </a:p>
          <a:p>
            <a:pPr indent="0" lvl="0" marL="0" marR="0" rtl="0" algn="ctr">
              <a:lnSpc>
                <a:spcPct val="90000"/>
              </a:lnSpc>
              <a:spcBef>
                <a:spcPts val="0"/>
              </a:spcBef>
              <a:spcAft>
                <a:spcPts val="0"/>
              </a:spcAft>
              <a:buNone/>
            </a:pPr>
            <a:r>
              <a:t/>
            </a:r>
            <a:endParaRPr b="0" i="0" sz="2133" u="none" cap="none" strike="noStrike">
              <a:solidFill>
                <a:srgbClr val="FFFFFF"/>
              </a:solidFill>
              <a:latin typeface="Manrope"/>
              <a:ea typeface="Manrope"/>
              <a:cs typeface="Manrope"/>
              <a:sym typeface="Manrope"/>
            </a:endParaRPr>
          </a:p>
        </p:txBody>
      </p:sp>
      <p:pic>
        <p:nvPicPr>
          <p:cNvPr id="1498" name="Google Shape;1498;p262"/>
          <p:cNvPicPr preferRelativeResize="0"/>
          <p:nvPr/>
        </p:nvPicPr>
        <p:blipFill rotWithShape="1">
          <a:blip r:embed="rId3">
            <a:alphaModFix/>
          </a:blip>
          <a:srcRect b="17010" l="11660" r="51623" t="-11573"/>
          <a:stretch/>
        </p:blipFill>
        <p:spPr>
          <a:xfrm rot="-5399997">
            <a:off x="6640434" y="1306435"/>
            <a:ext cx="6857997" cy="4245131"/>
          </a:xfrm>
          <a:prstGeom prst="rect">
            <a:avLst/>
          </a:prstGeom>
          <a:noFill/>
          <a:ln>
            <a:noFill/>
          </a:ln>
        </p:spPr>
      </p:pic>
      <p:pic>
        <p:nvPicPr>
          <p:cNvPr id="1499" name="Google Shape;1499;p262"/>
          <p:cNvPicPr preferRelativeResize="0"/>
          <p:nvPr/>
        </p:nvPicPr>
        <p:blipFill rotWithShape="1">
          <a:blip r:embed="rId4">
            <a:alphaModFix/>
          </a:blip>
          <a:srcRect b="0" l="0" r="0" t="0"/>
          <a:stretch/>
        </p:blipFill>
        <p:spPr>
          <a:xfrm>
            <a:off x="5325543" y="4981928"/>
            <a:ext cx="1670685" cy="1836313"/>
          </a:xfrm>
          <a:prstGeom prst="rect">
            <a:avLst/>
          </a:prstGeom>
          <a:noFill/>
          <a:ln>
            <a:noFill/>
          </a:ln>
        </p:spPr>
      </p:pic>
      <p:pic>
        <p:nvPicPr>
          <p:cNvPr id="1500" name="Google Shape;1500;p262"/>
          <p:cNvPicPr preferRelativeResize="0"/>
          <p:nvPr/>
        </p:nvPicPr>
        <p:blipFill rotWithShape="1">
          <a:blip r:embed="rId5">
            <a:alphaModFix/>
          </a:blip>
          <a:srcRect b="0" l="0" r="0" t="0"/>
          <a:stretch/>
        </p:blipFill>
        <p:spPr>
          <a:xfrm>
            <a:off x="239057" y="227591"/>
            <a:ext cx="3610351" cy="80434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graphicFrame>
        <p:nvGraphicFramePr>
          <p:cNvPr id="1505" name="Google Shape;1505;p263"/>
          <p:cNvGraphicFramePr/>
          <p:nvPr/>
        </p:nvGraphicFramePr>
        <p:xfrm>
          <a:off x="4121063" y="601249"/>
          <a:ext cx="3000000" cy="3000000"/>
        </p:xfrm>
        <a:graphic>
          <a:graphicData uri="http://schemas.openxmlformats.org/drawingml/2006/table">
            <a:tbl>
              <a:tblPr bandRow="1" firstRow="1">
                <a:noFill/>
                <a:tableStyleId>{2DE0A290-3724-4D76-AA78-D342CFEA3CAC}</a:tableStyleId>
              </a:tblPr>
              <a:tblGrid>
                <a:gridCol w="4345425"/>
                <a:gridCol w="3497750"/>
              </a:tblGrid>
              <a:tr h="415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PARTNERS (Country)</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Main field of expertise</a:t>
                      </a:r>
                      <a:endParaRPr sz="1900" u="none" cap="none" strike="noStrike"/>
                    </a:p>
                  </a:txBody>
                  <a:tcPr marT="60975" marB="60975" marR="121925" marL="121925"/>
                </a:tc>
              </a:tr>
              <a:tr h="415600">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Konnektable </a:t>
                      </a:r>
                      <a:r>
                        <a:rPr lang="en-US" sz="1900" u="none" cap="none" strike="noStrike">
                          <a:solidFill>
                            <a:schemeClr val="dk1"/>
                          </a:solidFill>
                        </a:rPr>
                        <a:t>Technologies Limited </a:t>
                      </a:r>
                      <a:r>
                        <a:rPr lang="en-US" sz="1900" u="none" cap="none" strike="noStrike"/>
                        <a:t>(IE)</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Technology / AI</a:t>
                      </a:r>
                      <a:endParaRPr sz="2500" u="none" cap="none" strike="noStrike"/>
                    </a:p>
                  </a:txBody>
                  <a:tcPr marT="60975" marB="60975" marR="121925" marL="121925"/>
                </a:tc>
              </a:tr>
              <a:tr h="7077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Centre for Research and Technology Hellas (EL)</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Technology / AI</a:t>
                      </a:r>
                      <a:endParaRPr sz="2500" u="none" cap="none" strike="noStrike"/>
                    </a:p>
                    <a:p>
                      <a:pPr indent="0" lvl="0" marL="0" marR="0" rtl="0" algn="l">
                        <a:lnSpc>
                          <a:spcPct val="100000"/>
                        </a:lnSpc>
                        <a:spcBef>
                          <a:spcPts val="0"/>
                        </a:spcBef>
                        <a:spcAft>
                          <a:spcPts val="0"/>
                        </a:spcAft>
                        <a:buClr>
                          <a:srgbClr val="000000"/>
                        </a:buClr>
                        <a:buSzPts val="1900"/>
                        <a:buFont typeface="Arial"/>
                        <a:buNone/>
                      </a:pPr>
                      <a:r>
                        <a:t/>
                      </a:r>
                      <a:endParaRPr sz="1900" u="none" cap="none" strike="noStrike"/>
                    </a:p>
                  </a:txBody>
                  <a:tcPr marT="60975" marB="60975" marR="121925" marL="121925"/>
                </a:tc>
              </a:tr>
              <a:tr h="415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University of Patras (EL)</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Technology / AI</a:t>
                      </a:r>
                      <a:endParaRPr sz="2500" u="none" cap="none" strike="noStrike"/>
                    </a:p>
                  </a:txBody>
                  <a:tcPr marT="60975" marB="60975" marR="121925" marL="121925"/>
                </a:tc>
              </a:tr>
              <a:tr h="3973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Raising the Floor (BE)</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Social &amp; Cognitive Science</a:t>
                      </a:r>
                      <a:endParaRPr sz="2500" u="none" cap="none" strike="noStrike"/>
                    </a:p>
                  </a:txBody>
                  <a:tcPr marT="60975" marB="60975" marR="121925" marL="121925"/>
                </a:tc>
              </a:tr>
              <a:tr h="4116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Stamadianos &amp; Partners Law Firm (EL)</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Law &amp; Ethics</a:t>
                      </a:r>
                      <a:endParaRPr sz="1900" u="none" cap="none" strike="noStrike"/>
                    </a:p>
                  </a:txBody>
                  <a:tcPr marT="60975" marB="60975" marR="121925" marL="121925"/>
                </a:tc>
              </a:tr>
              <a:tr h="5116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University of Graz (AT)</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Social &amp; Cognitive Science</a:t>
                      </a:r>
                      <a:endParaRPr sz="2500" u="none" cap="none" strike="noStrike"/>
                    </a:p>
                  </a:txBody>
                  <a:tcPr marT="60975" marB="60975" marR="121925" marL="121925"/>
                </a:tc>
              </a:tr>
              <a:tr h="415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MNLT Innovations IKE (EL)</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Technology / AI</a:t>
                      </a:r>
                      <a:endParaRPr sz="2500" u="none" cap="none" strike="noStrike"/>
                    </a:p>
                  </a:txBody>
                  <a:tcPr marT="60975" marB="60975" marR="121925" marL="121925"/>
                </a:tc>
              </a:tr>
              <a:tr h="4038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Software Imagination &amp; Vision SRL (RO)</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Technology / AI</a:t>
                      </a:r>
                      <a:endParaRPr sz="2500" u="none" cap="none" strike="noStrike"/>
                    </a:p>
                  </a:txBody>
                  <a:tcPr marT="60975" marB="60975" marR="121925" marL="121925"/>
                </a:tc>
              </a:tr>
              <a:tr h="415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PEDAL Consulting (SK)</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Dissemination</a:t>
                      </a:r>
                      <a:endParaRPr sz="2500" u="none" cap="none" strike="noStrike"/>
                    </a:p>
                  </a:txBody>
                  <a:tcPr marT="60975" marB="60975" marR="121925" marL="121925"/>
                </a:tc>
              </a:tr>
              <a:tr h="70777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Brasov Metropolitan Agency for Sustainable Development (RO)</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Pilot City</a:t>
                      </a:r>
                      <a:endParaRPr sz="2500" u="none" cap="none" strike="noStrike"/>
                    </a:p>
                  </a:txBody>
                  <a:tcPr marT="60975" marB="60975" marR="121925" marL="121925"/>
                </a:tc>
              </a:tr>
              <a:tr h="415425">
                <a:tc>
                  <a:txBody>
                    <a:bodyPr/>
                    <a:lstStyle/>
                    <a:p>
                      <a:pPr indent="0" lvl="0" marL="0" marR="0" rtl="0" algn="l">
                        <a:lnSpc>
                          <a:spcPct val="100000"/>
                        </a:lnSpc>
                        <a:spcBef>
                          <a:spcPts val="0"/>
                        </a:spcBef>
                        <a:spcAft>
                          <a:spcPts val="0"/>
                        </a:spcAft>
                        <a:buClr>
                          <a:srgbClr val="000000"/>
                        </a:buClr>
                        <a:buSzPts val="1900"/>
                        <a:buFont typeface="Arial"/>
                        <a:buNone/>
                      </a:pPr>
                      <a:r>
                        <a:rPr lang="en-US" sz="1900" u="none" cap="none" strike="noStrike"/>
                        <a:t>City of Martin (SK)</a:t>
                      </a:r>
                      <a:endParaRPr sz="2500" u="none" cap="none" strike="noStrike"/>
                    </a:p>
                  </a:txBody>
                  <a:tcPr marT="60975" marB="60975" marR="121925" marL="121925"/>
                </a:tc>
                <a:tc>
                  <a:txBody>
                    <a:bodyPr/>
                    <a:lstStyle/>
                    <a:p>
                      <a:pPr indent="0" lvl="0" marL="0" marR="0" rtl="0" algn="l">
                        <a:lnSpc>
                          <a:spcPct val="100000"/>
                        </a:lnSpc>
                        <a:spcBef>
                          <a:spcPts val="0"/>
                        </a:spcBef>
                        <a:spcAft>
                          <a:spcPts val="0"/>
                        </a:spcAft>
                        <a:buClr>
                          <a:schemeClr val="dk1"/>
                        </a:buClr>
                        <a:buSzPts val="1400"/>
                        <a:buFont typeface="Calibri"/>
                        <a:buNone/>
                      </a:pPr>
                      <a:r>
                        <a:rPr lang="en-US" sz="1900" u="none" cap="none" strike="noStrike"/>
                        <a:t>Pilot City</a:t>
                      </a:r>
                      <a:endParaRPr sz="2500" u="none" cap="none" strike="noStrike"/>
                    </a:p>
                  </a:txBody>
                  <a:tcPr marT="60975" marB="60975" marR="121925" marL="121925"/>
                </a:tc>
              </a:tr>
            </a:tbl>
          </a:graphicData>
        </a:graphic>
      </p:graphicFrame>
      <p:sp>
        <p:nvSpPr>
          <p:cNvPr id="1506" name="Google Shape;1506;p263"/>
          <p:cNvSpPr txBox="1"/>
          <p:nvPr/>
        </p:nvSpPr>
        <p:spPr>
          <a:xfrm>
            <a:off x="227753" y="2366684"/>
            <a:ext cx="5270400" cy="1847118"/>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50000"/>
              </a:lnSpc>
              <a:spcBef>
                <a:spcPts val="0"/>
              </a:spcBef>
              <a:spcAft>
                <a:spcPts val="0"/>
              </a:spcAft>
              <a:buClr>
                <a:srgbClr val="000000"/>
              </a:buClr>
              <a:buSzPts val="1400"/>
              <a:buFont typeface="Arial"/>
              <a:buChar char="•"/>
            </a:pPr>
            <a:r>
              <a:rPr b="0" i="0" lang="en-US" sz="1867" u="none" cap="none" strike="noStrike">
                <a:solidFill>
                  <a:srgbClr val="000000"/>
                </a:solidFill>
                <a:latin typeface="Calibri"/>
                <a:ea typeface="Calibri"/>
                <a:cs typeface="Calibri"/>
                <a:sym typeface="Calibri"/>
              </a:rPr>
              <a:t>Duration: 01/2023 – 12/2025</a:t>
            </a:r>
            <a:endParaRPr b="0" i="0" sz="1867" u="none" cap="none" strike="noStrike">
              <a:solidFill>
                <a:srgbClr val="000000"/>
              </a:solidFill>
              <a:latin typeface="Arial"/>
              <a:ea typeface="Arial"/>
              <a:cs typeface="Arial"/>
              <a:sym typeface="Arial"/>
            </a:endParaRPr>
          </a:p>
          <a:p>
            <a:pPr indent="-380990" lvl="0" marL="380990" marR="0" rtl="0" algn="l">
              <a:lnSpc>
                <a:spcPct val="150000"/>
              </a:lnSpc>
              <a:spcBef>
                <a:spcPts val="0"/>
              </a:spcBef>
              <a:spcAft>
                <a:spcPts val="0"/>
              </a:spcAft>
              <a:buClr>
                <a:srgbClr val="000000"/>
              </a:buClr>
              <a:buSzPts val="1400"/>
              <a:buFont typeface="Arial"/>
              <a:buChar char="•"/>
            </a:pPr>
            <a:r>
              <a:rPr b="0" i="0" lang="en-US" sz="1867" u="none" cap="none" strike="noStrike">
                <a:solidFill>
                  <a:srgbClr val="000000"/>
                </a:solidFill>
                <a:latin typeface="Calibri"/>
                <a:ea typeface="Calibri"/>
                <a:cs typeface="Calibri"/>
                <a:sym typeface="Calibri"/>
              </a:rPr>
              <a:t>Funded by Horizon Europe</a:t>
            </a:r>
            <a:endParaRPr b="0" i="0" sz="1867" u="none" cap="none" strike="noStrike">
              <a:solidFill>
                <a:srgbClr val="000000"/>
              </a:solidFill>
              <a:latin typeface="Arial"/>
              <a:ea typeface="Arial"/>
              <a:cs typeface="Arial"/>
              <a:sym typeface="Arial"/>
            </a:endParaRPr>
          </a:p>
          <a:p>
            <a:pPr indent="-380990" lvl="0" marL="380990" marR="0" rtl="0" algn="l">
              <a:lnSpc>
                <a:spcPct val="150000"/>
              </a:lnSpc>
              <a:spcBef>
                <a:spcPts val="0"/>
              </a:spcBef>
              <a:spcAft>
                <a:spcPts val="0"/>
              </a:spcAft>
              <a:buClr>
                <a:srgbClr val="000000"/>
              </a:buClr>
              <a:buSzPts val="1400"/>
              <a:buFont typeface="Arial"/>
              <a:buChar char="•"/>
            </a:pPr>
            <a:r>
              <a:rPr b="0" i="0" lang="en-US" sz="1867" u="none" cap="none" strike="noStrike">
                <a:solidFill>
                  <a:srgbClr val="000000"/>
                </a:solidFill>
                <a:latin typeface="Calibri"/>
                <a:ea typeface="Calibri"/>
                <a:cs typeface="Calibri"/>
                <a:sym typeface="Calibri"/>
              </a:rPr>
              <a:t>11 partners in the European Union</a:t>
            </a:r>
            <a:endParaRPr b="0" i="0" sz="1867" u="none" cap="none" strike="noStrike">
              <a:solidFill>
                <a:srgbClr val="000000"/>
              </a:solidFill>
              <a:latin typeface="Arial"/>
              <a:ea typeface="Arial"/>
              <a:cs typeface="Arial"/>
              <a:sym typeface="Arial"/>
            </a:endParaRPr>
          </a:p>
          <a:p>
            <a:pPr indent="-380990" lvl="0" marL="380990" marR="0" rtl="0" algn="l">
              <a:lnSpc>
                <a:spcPct val="150000"/>
              </a:lnSpc>
              <a:spcBef>
                <a:spcPts val="0"/>
              </a:spcBef>
              <a:spcAft>
                <a:spcPts val="0"/>
              </a:spcAft>
              <a:buClr>
                <a:srgbClr val="000000"/>
              </a:buClr>
              <a:buSzPts val="1400"/>
              <a:buFont typeface="Arial"/>
              <a:buChar char="•"/>
            </a:pPr>
            <a:r>
              <a:rPr b="0" i="0" lang="en-US" sz="1867" u="none" cap="none" strike="noStrike">
                <a:solidFill>
                  <a:srgbClr val="000000"/>
                </a:solidFill>
                <a:latin typeface="Calibri"/>
                <a:ea typeface="Calibri"/>
                <a:cs typeface="Calibri"/>
                <a:sym typeface="Calibri"/>
              </a:rPr>
              <a:t>https://www.ithaca-project.eu/</a:t>
            </a:r>
            <a:endParaRPr b="0" i="0" sz="1867" u="none" cap="none" strike="noStrike">
              <a:solidFill>
                <a:srgbClr val="000000"/>
              </a:solidFill>
              <a:latin typeface="Arial"/>
              <a:ea typeface="Arial"/>
              <a:cs typeface="Arial"/>
              <a:sym typeface="Arial"/>
            </a:endParaRPr>
          </a:p>
        </p:txBody>
      </p:sp>
      <p:sp>
        <p:nvSpPr>
          <p:cNvPr id="1507" name="Google Shape;1507;p263"/>
          <p:cNvSpPr txBox="1"/>
          <p:nvPr>
            <p:ph idx="1" type="subTitle"/>
          </p:nvPr>
        </p:nvSpPr>
        <p:spPr>
          <a:xfrm>
            <a:off x="779852" y="341443"/>
            <a:ext cx="5393600"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Overview</a:t>
            </a:r>
            <a:endParaRPr sz="8000"/>
          </a:p>
          <a:p>
            <a:pPr indent="0" lvl="0" marL="0" rtl="0" algn="l">
              <a:lnSpc>
                <a:spcPct val="100000"/>
              </a:lnSpc>
              <a:spcBef>
                <a:spcPts val="0"/>
              </a:spcBef>
              <a:spcAft>
                <a:spcPts val="0"/>
              </a:spcAft>
              <a:buSzPct val="61110"/>
              <a:buNone/>
            </a:pPr>
            <a:r>
              <a:t/>
            </a:r>
            <a:endParaRPr/>
          </a:p>
          <a:p>
            <a:pPr indent="0" lvl="0" marL="0" rtl="0" algn="l">
              <a:lnSpc>
                <a:spcPct val="100000"/>
              </a:lnSpc>
              <a:spcBef>
                <a:spcPts val="0"/>
              </a:spcBef>
              <a:spcAft>
                <a:spcPts val="0"/>
              </a:spcAft>
              <a:buSzPct val="210526"/>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264"/>
          <p:cNvSpPr txBox="1"/>
          <p:nvPr>
            <p:ph idx="1" type="subTitle"/>
          </p:nvPr>
        </p:nvSpPr>
        <p:spPr>
          <a:xfrm>
            <a:off x="779852" y="341443"/>
            <a:ext cx="5393600"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Main Objectives</a:t>
            </a:r>
            <a:endParaRPr sz="8000"/>
          </a:p>
          <a:p>
            <a:pPr indent="0" lvl="0" marL="0" rtl="0" algn="l">
              <a:lnSpc>
                <a:spcPct val="100000"/>
              </a:lnSpc>
              <a:spcBef>
                <a:spcPts val="0"/>
              </a:spcBef>
              <a:spcAft>
                <a:spcPts val="0"/>
              </a:spcAft>
              <a:buSzPct val="61110"/>
              <a:buNone/>
            </a:pPr>
            <a:r>
              <a:t/>
            </a:r>
            <a:endParaRPr/>
          </a:p>
          <a:p>
            <a:pPr indent="0" lvl="0" marL="0" rtl="0" algn="l">
              <a:lnSpc>
                <a:spcPct val="100000"/>
              </a:lnSpc>
              <a:spcBef>
                <a:spcPts val="0"/>
              </a:spcBef>
              <a:spcAft>
                <a:spcPts val="0"/>
              </a:spcAft>
              <a:buSzPct val="210526"/>
              <a:buNone/>
            </a:pPr>
            <a:r>
              <a:t/>
            </a:r>
            <a:endParaRPr/>
          </a:p>
        </p:txBody>
      </p:sp>
      <p:sp>
        <p:nvSpPr>
          <p:cNvPr id="1513" name="Google Shape;1513;p264"/>
          <p:cNvSpPr txBox="1"/>
          <p:nvPr/>
        </p:nvSpPr>
        <p:spPr>
          <a:xfrm>
            <a:off x="480509" y="1423690"/>
            <a:ext cx="10573572" cy="4924370"/>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To </a:t>
            </a:r>
            <a:r>
              <a:rPr b="0" i="0" lang="en-US" sz="2400" u="sng" cap="none" strike="noStrike">
                <a:solidFill>
                  <a:srgbClr val="000000"/>
                </a:solidFill>
                <a:latin typeface="Calibri"/>
                <a:ea typeface="Calibri"/>
                <a:cs typeface="Calibri"/>
                <a:sym typeface="Calibri"/>
              </a:rPr>
              <a:t>explore and implement innovative ways to support civic engagement </a:t>
            </a:r>
            <a:r>
              <a:rPr b="0" i="0" lang="en-US" sz="2400" u="none" cap="none" strike="noStrike">
                <a:solidFill>
                  <a:srgbClr val="000000"/>
                </a:solidFill>
                <a:latin typeface="Calibri"/>
                <a:ea typeface="Calibri"/>
                <a:cs typeface="Calibri"/>
                <a:sym typeface="Calibri"/>
              </a:rPr>
              <a:t>in local governance </a:t>
            </a:r>
            <a:r>
              <a:rPr b="0" i="0" lang="en-US" sz="2400" u="sng" cap="none" strike="noStrike">
                <a:solidFill>
                  <a:srgbClr val="000000"/>
                </a:solidFill>
                <a:latin typeface="Calibri"/>
                <a:ea typeface="Calibri"/>
                <a:cs typeface="Calibri"/>
                <a:sym typeface="Calibri"/>
              </a:rPr>
              <a:t>through the uses of AI and big data in an ethical and simple way</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To </a:t>
            </a:r>
            <a:r>
              <a:rPr b="0" i="0" lang="en-US" sz="2400" u="sng" cap="none" strike="noStrike">
                <a:solidFill>
                  <a:srgbClr val="000000"/>
                </a:solidFill>
                <a:latin typeface="Calibri"/>
                <a:ea typeface="Calibri"/>
                <a:cs typeface="Calibri"/>
                <a:sym typeface="Calibri"/>
              </a:rPr>
              <a:t>involve citizens </a:t>
            </a:r>
            <a:r>
              <a:rPr b="0" i="0" lang="en-US" sz="2400" u="none" cap="none" strike="noStrike">
                <a:solidFill>
                  <a:srgbClr val="000000"/>
                </a:solidFill>
                <a:latin typeface="Calibri"/>
                <a:ea typeface="Calibri"/>
                <a:cs typeface="Calibri"/>
                <a:sym typeface="Calibri"/>
              </a:rPr>
              <a:t>with different needs, ages and socio-economic backgrounds in the analysis and design of the use of AI-powered solutions for civic participation</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To </a:t>
            </a:r>
            <a:r>
              <a:rPr b="0" i="0" lang="en-US" sz="2400" u="sng" cap="none" strike="noStrike">
                <a:solidFill>
                  <a:srgbClr val="000000"/>
                </a:solidFill>
                <a:latin typeface="Calibri"/>
                <a:ea typeface="Calibri"/>
                <a:cs typeface="Calibri"/>
                <a:sym typeface="Calibri"/>
              </a:rPr>
              <a:t>address critical aspects</a:t>
            </a:r>
            <a:r>
              <a:rPr b="0" i="0" lang="en-US" sz="2400" u="none" cap="none" strike="noStrike">
                <a:solidFill>
                  <a:srgbClr val="000000"/>
                </a:solidFill>
                <a:latin typeface="Calibri"/>
                <a:ea typeface="Calibri"/>
                <a:cs typeface="Calibri"/>
                <a:sym typeface="Calibri"/>
              </a:rPr>
              <a:t> such as privacy, transparency, data management, barriers and opportunities for equal participation</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To </a:t>
            </a:r>
            <a:r>
              <a:rPr b="0" i="0" lang="en-US" sz="2400" u="sng" cap="none" strike="noStrike">
                <a:solidFill>
                  <a:srgbClr val="000000"/>
                </a:solidFill>
                <a:latin typeface="Calibri"/>
                <a:ea typeface="Calibri"/>
                <a:cs typeface="Calibri"/>
                <a:sym typeface="Calibri"/>
              </a:rPr>
              <a:t>provide policy recommendations</a:t>
            </a:r>
            <a:r>
              <a:rPr b="0" i="0" lang="en-US" sz="2400" u="none" cap="none" strike="noStrike">
                <a:solidFill>
                  <a:srgbClr val="000000"/>
                </a:solidFill>
                <a:latin typeface="Calibri"/>
                <a:ea typeface="Calibri"/>
                <a:cs typeface="Calibri"/>
                <a:sym typeface="Calibri"/>
              </a:rPr>
              <a:t> on how to ensure that philosophical, legal and ethical values are embedded in the development of AI-powered technologies that support civic participation</a:t>
            </a:r>
            <a:endParaRPr b="0" i="0" sz="2400" u="none" cap="none" strike="noStrike">
              <a:solidFill>
                <a:srgbClr val="000000"/>
              </a:solidFill>
              <a:latin typeface="Calibri"/>
              <a:ea typeface="Calibri"/>
              <a:cs typeface="Calibri"/>
              <a:sym typeface="Calibri"/>
            </a:endParaRPr>
          </a:p>
        </p:txBody>
      </p:sp>
      <p:pic>
        <p:nvPicPr>
          <p:cNvPr id="1514" name="Google Shape;1514;p264"/>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pic>
        <p:nvPicPr>
          <p:cNvPr id="1515" name="Google Shape;1515;p264"/>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265"/>
          <p:cNvSpPr txBox="1"/>
          <p:nvPr>
            <p:ph idx="1" type="subTitle"/>
          </p:nvPr>
        </p:nvSpPr>
        <p:spPr>
          <a:xfrm>
            <a:off x="779851" y="341443"/>
            <a:ext cx="9176948" cy="763600"/>
          </a:xfrm>
          <a:prstGeom prst="rect">
            <a:avLst/>
          </a:prstGeom>
          <a:noFill/>
          <a:ln>
            <a:noFill/>
          </a:ln>
        </p:spPr>
        <p:txBody>
          <a:bodyPr anchorCtr="0" anchor="t" bIns="121900" lIns="121900" spcFirstLastPara="1" rIns="121900" wrap="square" tIns="121900">
            <a:normAutofit fontScale="40000" lnSpcReduction="20000"/>
          </a:bodyPr>
          <a:lstStyle/>
          <a:p>
            <a:pPr indent="0" lvl="0" marL="0" rtl="0" algn="l">
              <a:lnSpc>
                <a:spcPct val="100000"/>
              </a:lnSpc>
              <a:spcBef>
                <a:spcPts val="0"/>
              </a:spcBef>
              <a:spcAft>
                <a:spcPts val="0"/>
              </a:spcAft>
              <a:buSzPts val="358"/>
              <a:buNone/>
            </a:pPr>
            <a:r>
              <a:rPr lang="en-US" sz="8000"/>
              <a:t>Why another platform for participatory democracy?</a:t>
            </a:r>
            <a:endParaRPr sz="8000"/>
          </a:p>
          <a:p>
            <a:pPr indent="0" lvl="0" marL="0" rtl="0" algn="l">
              <a:lnSpc>
                <a:spcPct val="100000"/>
              </a:lnSpc>
              <a:spcBef>
                <a:spcPts val="0"/>
              </a:spcBef>
              <a:spcAft>
                <a:spcPts val="0"/>
              </a:spcAft>
              <a:buSzPct val="61110"/>
              <a:buNone/>
            </a:pPr>
            <a:r>
              <a:t/>
            </a:r>
            <a:endParaRPr/>
          </a:p>
          <a:p>
            <a:pPr indent="0" lvl="0" marL="0" rtl="0" algn="l">
              <a:lnSpc>
                <a:spcPct val="100000"/>
              </a:lnSpc>
              <a:spcBef>
                <a:spcPts val="0"/>
              </a:spcBef>
              <a:spcAft>
                <a:spcPts val="0"/>
              </a:spcAft>
              <a:buSzPct val="250000"/>
              <a:buNone/>
            </a:pPr>
            <a:r>
              <a:t/>
            </a:r>
            <a:endParaRPr/>
          </a:p>
        </p:txBody>
      </p:sp>
      <p:sp>
        <p:nvSpPr>
          <p:cNvPr id="1521" name="Google Shape;1521;p265"/>
          <p:cNvSpPr txBox="1"/>
          <p:nvPr>
            <p:ph idx="2" type="body"/>
          </p:nvPr>
        </p:nvSpPr>
        <p:spPr>
          <a:xfrm>
            <a:off x="950800" y="1058779"/>
            <a:ext cx="10290400" cy="5011655"/>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1333"/>
              </a:spcBef>
              <a:spcAft>
                <a:spcPts val="0"/>
              </a:spcAft>
              <a:buSzPts val="1444"/>
              <a:buNone/>
            </a:pPr>
            <a:r>
              <a:t/>
            </a:r>
            <a:endParaRPr/>
          </a:p>
          <a:p>
            <a:pPr indent="0" lvl="0" marL="0" rtl="0" algn="l">
              <a:lnSpc>
                <a:spcPct val="100000"/>
              </a:lnSpc>
              <a:spcBef>
                <a:spcPts val="1333"/>
              </a:spcBef>
              <a:spcAft>
                <a:spcPts val="0"/>
              </a:spcAft>
              <a:buSzPts val="1444"/>
              <a:buNone/>
            </a:pPr>
            <a:r>
              <a:t/>
            </a:r>
            <a:endParaRPr/>
          </a:p>
          <a:p>
            <a:pPr indent="0" lvl="0" marL="0" rtl="0" algn="l">
              <a:lnSpc>
                <a:spcPct val="100000"/>
              </a:lnSpc>
              <a:spcBef>
                <a:spcPts val="0"/>
              </a:spcBef>
              <a:spcAft>
                <a:spcPts val="1600"/>
              </a:spcAft>
              <a:buSzPts val="1600"/>
              <a:buNone/>
            </a:pPr>
            <a:r>
              <a:t/>
            </a:r>
            <a:endParaRPr/>
          </a:p>
        </p:txBody>
      </p:sp>
      <p:sp>
        <p:nvSpPr>
          <p:cNvPr id="1522" name="Google Shape;1522;p265"/>
          <p:cNvSpPr txBox="1"/>
          <p:nvPr/>
        </p:nvSpPr>
        <p:spPr>
          <a:xfrm>
            <a:off x="466962" y="1220490"/>
            <a:ext cx="10424559" cy="6340336"/>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Better Reykjavik (</a:t>
            </a:r>
            <a:r>
              <a:rPr b="0" i="0" lang="en-US" sz="2400" u="sng" cap="none" strike="noStrike">
                <a:solidFill>
                  <a:srgbClr val="000000"/>
                </a:solidFill>
                <a:latin typeface="Calibri"/>
                <a:ea typeface="Calibri"/>
                <a:cs typeface="Calibri"/>
                <a:sym typeface="Calibri"/>
                <a:hlinkClick r:id="rId3">
                  <a:extLst>
                    <a:ext uri="{A12FA001-AC4F-418D-AE19-62706E023703}">
                      <ahyp:hlinkClr val="tx"/>
                    </a:ext>
                  </a:extLst>
                </a:hlinkClick>
              </a:rPr>
              <a:t>https://betrireykjavik.is</a:t>
            </a:r>
            <a:r>
              <a:rPr b="0" i="0" lang="en-US" sz="2400" u="none" cap="none" strike="noStrike">
                <a:solidFill>
                  <a:srgbClr val="000000"/>
                </a:solidFill>
                <a:latin typeface="Calibri"/>
                <a:ea typeface="Calibri"/>
                <a:cs typeface="Calibri"/>
                <a:sym typeface="Calibri"/>
              </a:rPr>
              <a:t>)</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Decidim.Barcelona (</a:t>
            </a:r>
            <a:r>
              <a:rPr b="0" i="0" lang="en-US" sz="24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https://www.decidim.barcelona/</a:t>
            </a:r>
            <a:r>
              <a:rPr b="0" i="0" lang="en-US" sz="2400" u="none" cap="none" strike="noStrike">
                <a:solidFill>
                  <a:srgbClr val="000000"/>
                </a:solidFill>
                <a:latin typeface="Calibri"/>
                <a:ea typeface="Calibri"/>
                <a:cs typeface="Calibri"/>
                <a:sym typeface="Calibri"/>
              </a:rPr>
              <a:t>)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Maptionnaire (</a:t>
            </a:r>
            <a:r>
              <a:rPr b="0" i="0" lang="en-US" sz="2400" u="sng" cap="none" strike="noStrike">
                <a:solidFill>
                  <a:srgbClr val="000000"/>
                </a:solidFill>
                <a:latin typeface="Calibri"/>
                <a:ea typeface="Calibri"/>
                <a:cs typeface="Calibri"/>
                <a:sym typeface="Calibri"/>
                <a:hlinkClick r:id="rId5">
                  <a:extLst>
                    <a:ext uri="{A12FA001-AC4F-418D-AE19-62706E023703}">
                      <ahyp:hlinkClr val="tx"/>
                    </a:ext>
                  </a:extLst>
                </a:hlinkClick>
              </a:rPr>
              <a:t>https://www.maptionnaire.com/</a:t>
            </a:r>
            <a:r>
              <a:rPr b="0" i="0" lang="en-US" sz="2400" u="none" cap="none" strike="noStrike">
                <a:solidFill>
                  <a:srgbClr val="000000"/>
                </a:solidFill>
                <a:latin typeface="Calibri"/>
                <a:ea typeface="Calibri"/>
                <a:cs typeface="Calibri"/>
                <a:sym typeface="Calibri"/>
              </a:rPr>
              <a:t>)</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Fluicity (</a:t>
            </a:r>
            <a:r>
              <a:rPr b="0" i="0" lang="en-US" sz="2400" u="sng" cap="none" strike="noStrike">
                <a:solidFill>
                  <a:srgbClr val="000000"/>
                </a:solidFill>
                <a:latin typeface="Calibri"/>
                <a:ea typeface="Calibri"/>
                <a:cs typeface="Calibri"/>
                <a:sym typeface="Calibri"/>
                <a:hlinkClick r:id="rId6">
                  <a:extLst>
                    <a:ext uri="{A12FA001-AC4F-418D-AE19-62706E023703}">
                      <ahyp:hlinkClr val="tx"/>
                    </a:ext>
                  </a:extLst>
                </a:hlinkClick>
              </a:rPr>
              <a:t>https://get.flui.city/en</a:t>
            </a:r>
            <a:r>
              <a:rPr b="0" i="0" lang="en-US" sz="2400" u="none" cap="none" strike="noStrike">
                <a:solidFill>
                  <a:srgbClr val="000000"/>
                </a:solidFill>
                <a:latin typeface="Calibri"/>
                <a:ea typeface="Calibri"/>
                <a:cs typeface="Calibri"/>
                <a:sym typeface="Calibri"/>
              </a:rPr>
              <a:t>)</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a:t>
            </a:r>
            <a:endParaRPr b="0" i="0" sz="1867" u="none" cap="none" strike="noStrike">
              <a:solidFill>
                <a:srgbClr val="000000"/>
              </a:solidFill>
              <a:latin typeface="Arial"/>
              <a:ea typeface="Arial"/>
              <a:cs typeface="Arial"/>
              <a:sym typeface="Arial"/>
            </a:endParaRPr>
          </a:p>
          <a:p>
            <a:pPr indent="-287859" lvl="0" marL="380990" marR="0" rtl="0" algn="l">
              <a:lnSpc>
                <a:spcPct val="100000"/>
              </a:lnSpc>
              <a:spcBef>
                <a:spcPts val="0"/>
              </a:spcBef>
              <a:spcAft>
                <a:spcPts val="0"/>
              </a:spcAft>
              <a:buNone/>
            </a:pPr>
            <a:r>
              <a:t/>
            </a:r>
            <a:endParaRPr b="0" i="0" sz="1467"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A report that analyses and evaluates existing platforms can be found here: </a:t>
            </a:r>
            <a:r>
              <a:rPr b="0" i="0" lang="en-US" sz="2400" u="sng" cap="none" strike="noStrike">
                <a:solidFill>
                  <a:srgbClr val="000000"/>
                </a:solidFill>
                <a:latin typeface="Calibri"/>
                <a:ea typeface="Calibri"/>
                <a:cs typeface="Calibri"/>
                <a:sym typeface="Calibri"/>
                <a:hlinkClick r:id="rId7">
                  <a:extLst>
                    <a:ext uri="{A12FA001-AC4F-418D-AE19-62706E023703}">
                      <ahyp:hlinkClr val="tx"/>
                    </a:ext>
                  </a:extLst>
                </a:hlinkClick>
              </a:rPr>
              <a:t>https://www.ithaca-project.eu/results/</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2" marL="1600160" marR="0" rtl="0" algn="l">
              <a:lnSpc>
                <a:spcPct val="100000"/>
              </a:lnSpc>
              <a:spcBef>
                <a:spcPts val="0"/>
              </a:spcBef>
              <a:spcAft>
                <a:spcPts val="0"/>
              </a:spcAft>
              <a:buClr>
                <a:srgbClr val="000000"/>
              </a:buClr>
              <a:buSzPts val="2000"/>
              <a:buFont typeface="Noto Sans Symbols"/>
              <a:buChar char="🡪"/>
            </a:pPr>
            <a:r>
              <a:rPr b="0" i="1" lang="en-US" sz="2667" u="none" cap="none" strike="noStrike">
                <a:solidFill>
                  <a:srgbClr val="000000"/>
                </a:solidFill>
                <a:latin typeface="Calibri"/>
                <a:ea typeface="Calibri"/>
                <a:cs typeface="Calibri"/>
                <a:sym typeface="Calibri"/>
              </a:rPr>
              <a:t>Our very main focus is on the inclusion of </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US" sz="2667" u="none" cap="none" strike="noStrike">
                <a:solidFill>
                  <a:srgbClr val="000000"/>
                </a:solidFill>
                <a:latin typeface="Calibri"/>
                <a:ea typeface="Calibri"/>
                <a:cs typeface="Calibri"/>
                <a:sym typeface="Calibri"/>
              </a:rPr>
              <a:t>    		     vulnerable &amp; marginalized groups &amp; individuals</a:t>
            </a:r>
            <a:endParaRPr b="0" i="1" sz="2667"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pic>
        <p:nvPicPr>
          <p:cNvPr id="1523" name="Google Shape;1523;p265"/>
          <p:cNvPicPr preferRelativeResize="0"/>
          <p:nvPr/>
        </p:nvPicPr>
        <p:blipFill rotWithShape="1">
          <a:blip r:embed="rId8">
            <a:alphaModFix/>
          </a:blip>
          <a:srcRect b="10785" l="6949" r="26071" t="85789"/>
          <a:stretch/>
        </p:blipFill>
        <p:spPr>
          <a:xfrm>
            <a:off x="0" y="0"/>
            <a:ext cx="12192000" cy="25693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sp>
        <p:nvSpPr>
          <p:cNvPr id="1528" name="Google Shape;1528;p266"/>
          <p:cNvSpPr txBox="1"/>
          <p:nvPr>
            <p:ph idx="1" type="subTitle"/>
          </p:nvPr>
        </p:nvSpPr>
        <p:spPr>
          <a:xfrm>
            <a:off x="779852" y="341443"/>
            <a:ext cx="3622816" cy="2286611"/>
          </a:xfrm>
          <a:prstGeom prst="rect">
            <a:avLst/>
          </a:prstGeom>
          <a:noFill/>
          <a:ln>
            <a:noFill/>
          </a:ln>
        </p:spPr>
        <p:txBody>
          <a:bodyPr anchorCtr="0" anchor="t" bIns="121900" lIns="121900" spcFirstLastPara="1" rIns="121900" wrap="square" tIns="121900">
            <a:normAutofit/>
          </a:bodyPr>
          <a:lstStyle/>
          <a:p>
            <a:pPr indent="0" lvl="0" marL="0" rtl="0" algn="l">
              <a:lnSpc>
                <a:spcPct val="100000"/>
              </a:lnSpc>
              <a:spcBef>
                <a:spcPts val="0"/>
              </a:spcBef>
              <a:spcAft>
                <a:spcPts val="0"/>
              </a:spcAft>
              <a:buSzPts val="358"/>
              <a:buNone/>
            </a:pPr>
            <a:r>
              <a:rPr lang="en-US" sz="3866"/>
              <a:t>Example: </a:t>
            </a:r>
            <a:endParaRPr/>
          </a:p>
          <a:p>
            <a:pPr indent="0" lvl="0" marL="0" rtl="0" algn="l">
              <a:lnSpc>
                <a:spcPct val="100000"/>
              </a:lnSpc>
              <a:spcBef>
                <a:spcPts val="0"/>
              </a:spcBef>
              <a:spcAft>
                <a:spcPts val="0"/>
              </a:spcAft>
              <a:buSzPts val="358"/>
              <a:buNone/>
            </a:pPr>
            <a:r>
              <a:rPr lang="en-US" sz="3866"/>
              <a:t>BetterReykjavik </a:t>
            </a:r>
            <a:endParaRPr sz="3866"/>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800"/>
              <a:buNone/>
            </a:pPr>
            <a:r>
              <a:t/>
            </a:r>
            <a:endParaRPr/>
          </a:p>
        </p:txBody>
      </p:sp>
      <p:pic>
        <p:nvPicPr>
          <p:cNvPr id="1529" name="Google Shape;1529;p266"/>
          <p:cNvPicPr preferRelativeResize="0"/>
          <p:nvPr/>
        </p:nvPicPr>
        <p:blipFill rotWithShape="1">
          <a:blip r:embed="rId3">
            <a:alphaModFix/>
          </a:blip>
          <a:srcRect b="0" l="0" r="0" t="0"/>
          <a:stretch/>
        </p:blipFill>
        <p:spPr>
          <a:xfrm>
            <a:off x="4822912" y="193040"/>
            <a:ext cx="7250176" cy="666496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267"/>
          <p:cNvSpPr txBox="1"/>
          <p:nvPr>
            <p:ph idx="1" type="subTitle"/>
          </p:nvPr>
        </p:nvSpPr>
        <p:spPr>
          <a:xfrm>
            <a:off x="779852" y="341443"/>
            <a:ext cx="5393600"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Approach</a:t>
            </a:r>
            <a:endParaRPr/>
          </a:p>
          <a:p>
            <a:pPr indent="0" lvl="0" marL="0" rtl="0" algn="l">
              <a:lnSpc>
                <a:spcPct val="100000"/>
              </a:lnSpc>
              <a:spcBef>
                <a:spcPts val="0"/>
              </a:spcBef>
              <a:spcAft>
                <a:spcPts val="0"/>
              </a:spcAft>
              <a:buSzPct val="210526"/>
              <a:buNone/>
            </a:pPr>
            <a:r>
              <a:t/>
            </a:r>
            <a:endParaRPr/>
          </a:p>
        </p:txBody>
      </p:sp>
      <p:sp>
        <p:nvSpPr>
          <p:cNvPr id="1535" name="Google Shape;1535;p267"/>
          <p:cNvSpPr txBox="1"/>
          <p:nvPr/>
        </p:nvSpPr>
        <p:spPr>
          <a:xfrm>
            <a:off x="466962" y="1220490"/>
            <a:ext cx="11833412" cy="861720"/>
          </a:xfrm>
          <a:prstGeom prst="rect">
            <a:avLst/>
          </a:prstGeom>
          <a:noFill/>
          <a:ln>
            <a:noFill/>
          </a:ln>
        </p:spPr>
        <p:txBody>
          <a:bodyPr anchorCtr="0" anchor="t" bIns="60925" lIns="121900" spcFirstLastPara="1" rIns="121900" wrap="square" tIns="60925">
            <a:spAutoFit/>
          </a:bodyPr>
          <a:lstStyle/>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sp>
        <p:nvSpPr>
          <p:cNvPr id="1536" name="Google Shape;1536;p267"/>
          <p:cNvSpPr txBox="1"/>
          <p:nvPr/>
        </p:nvSpPr>
        <p:spPr>
          <a:xfrm>
            <a:off x="595910" y="1203133"/>
            <a:ext cx="13207997" cy="599251"/>
          </a:xfrm>
          <a:prstGeom prst="rect">
            <a:avLst/>
          </a:prstGeom>
          <a:noFill/>
          <a:ln>
            <a:noFill/>
          </a:ln>
        </p:spPr>
        <p:txBody>
          <a:bodyPr anchorCtr="0" anchor="t" bIns="121900" lIns="121900" spcFirstLastPara="1" rIns="121900" wrap="square" tIns="121900">
            <a:normAutofit/>
          </a:bodyPr>
          <a:lstStyle/>
          <a:p>
            <a:pPr indent="0" lvl="0" marL="0" marR="0" rtl="0" algn="l">
              <a:lnSpc>
                <a:spcPct val="90000"/>
              </a:lnSpc>
              <a:spcBef>
                <a:spcPts val="0"/>
              </a:spcBef>
              <a:spcAft>
                <a:spcPts val="0"/>
              </a:spcAft>
              <a:buNone/>
            </a:pPr>
            <a:r>
              <a:rPr b="1" i="0" lang="en-US" sz="2400" u="none" cap="none" strike="noStrike">
                <a:solidFill>
                  <a:srgbClr val="053270"/>
                </a:solidFill>
                <a:latin typeface="Calibri"/>
                <a:ea typeface="Calibri"/>
                <a:cs typeface="Calibri"/>
                <a:sym typeface="Calibri"/>
              </a:rPr>
              <a:t>vulnerable / marginalized  social groups</a:t>
            </a:r>
            <a:endParaRPr b="1" i="0" sz="2400" u="none" cap="none" strike="noStrike">
              <a:solidFill>
                <a:srgbClr val="053270"/>
              </a:solidFill>
              <a:latin typeface="Calibri"/>
              <a:ea typeface="Calibri"/>
              <a:cs typeface="Calibri"/>
              <a:sym typeface="Calibri"/>
            </a:endParaRPr>
          </a:p>
        </p:txBody>
      </p:sp>
      <p:sp>
        <p:nvSpPr>
          <p:cNvPr id="1537" name="Google Shape;1537;p267"/>
          <p:cNvSpPr txBox="1"/>
          <p:nvPr/>
        </p:nvSpPr>
        <p:spPr>
          <a:xfrm>
            <a:off x="6972203" y="1720413"/>
            <a:ext cx="4972871" cy="4720212"/>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low income</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poor living conditions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precarious employment /</a:t>
            </a:r>
            <a:r>
              <a:rPr b="0" i="0" lang="en-US" sz="1867" u="none" cap="none" strike="noStrike">
                <a:solidFill>
                  <a:srgbClr val="000000"/>
                </a:solidFill>
                <a:latin typeface="Calibri"/>
                <a:ea typeface="Calibri"/>
                <a:cs typeface="Calibri"/>
                <a:sym typeface="Calibri"/>
              </a:rPr>
              <a:t> </a:t>
            </a:r>
            <a:r>
              <a:rPr b="0" i="0" lang="en-US" sz="1867" u="none" cap="none" strike="noStrike">
                <a:solidFill>
                  <a:srgbClr val="000000"/>
                </a:solidFill>
                <a:latin typeface="Arial"/>
                <a:ea typeface="Arial"/>
                <a:cs typeface="Arial"/>
                <a:sym typeface="Arial"/>
              </a:rPr>
              <a:t>(repeated) unemployed</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lack of insurance</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low educational background</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limited educational opportunities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low digital literacy and/or particular need for support wrt to digital platforms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limited access to infrastructure / mobility</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limited access to cultural program and information,</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social isolation / loneliness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structural /systematical discrimination concerning participation</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facing physical and/or verbal violence</a:t>
            </a:r>
            <a:endParaRPr b="0" i="0" sz="1867" u="none" cap="none" strike="noStrike">
              <a:solidFill>
                <a:srgbClr val="000000"/>
              </a:solidFill>
              <a:latin typeface="Calibri"/>
              <a:ea typeface="Calibri"/>
              <a:cs typeface="Calibri"/>
              <a:sym typeface="Calibri"/>
            </a:endParaRPr>
          </a:p>
        </p:txBody>
      </p:sp>
      <p:sp>
        <p:nvSpPr>
          <p:cNvPr id="1538" name="Google Shape;1538;p267"/>
          <p:cNvSpPr txBox="1"/>
          <p:nvPr/>
        </p:nvSpPr>
        <p:spPr>
          <a:xfrm>
            <a:off x="595910" y="1889057"/>
            <a:ext cx="6122400" cy="4433700"/>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Elderly / pensioners (e.g. 60+)</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Younger / youth (i.e. 18-30)</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Refugees &amp; Migrants (e.g. Ukrainians, Syrians, etc.)</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Romani people</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People with physical disabilities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People with mental disabilities and/or problems                 (e.g. depression, addiction, etc.)</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People in rural areas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Homeless people</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People of colour</a:t>
            </a:r>
            <a:endParaRPr b="0" i="0" sz="1867"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Wom</a:t>
            </a:r>
            <a:r>
              <a:rPr lang="en-US" sz="1867"/>
              <a:t>e</a:t>
            </a:r>
            <a:r>
              <a:rPr b="0" i="0" lang="en-US" sz="1867" u="none" cap="none" strike="noStrike">
                <a:solidFill>
                  <a:srgbClr val="000000"/>
                </a:solidFill>
                <a:latin typeface="Arial"/>
                <a:ea typeface="Arial"/>
                <a:cs typeface="Arial"/>
                <a:sym typeface="Arial"/>
              </a:rPr>
              <a:t>n (Pregnant wom</a:t>
            </a:r>
            <a:r>
              <a:rPr lang="en-US" sz="1867"/>
              <a:t>e</a:t>
            </a:r>
            <a:r>
              <a:rPr b="0" i="0" lang="en-US" sz="1867" u="none" cap="none" strike="noStrike">
                <a:solidFill>
                  <a:srgbClr val="000000"/>
                </a:solidFill>
                <a:latin typeface="Arial"/>
                <a:ea typeface="Arial"/>
                <a:cs typeface="Arial"/>
                <a:sym typeface="Arial"/>
              </a:rPr>
              <a:t>n &amp;) wom</a:t>
            </a:r>
            <a:r>
              <a:rPr lang="en-US" sz="1867"/>
              <a:t>e</a:t>
            </a:r>
            <a:r>
              <a:rPr b="0" i="0" lang="en-US" sz="1867" u="none" cap="none" strike="noStrike">
                <a:solidFill>
                  <a:srgbClr val="000000"/>
                </a:solidFill>
                <a:latin typeface="Arial"/>
                <a:ea typeface="Arial"/>
                <a:cs typeface="Arial"/>
                <a:sym typeface="Arial"/>
              </a:rPr>
              <a:t>n with young children</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Families with many children (e.g. &gt;3)</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Single parents</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400"/>
              <a:buFont typeface="Arial"/>
              <a:buChar char="•"/>
            </a:pPr>
            <a:r>
              <a:rPr b="0" i="0" lang="en-US" sz="1867" u="none" cap="none" strike="noStrike">
                <a:solidFill>
                  <a:srgbClr val="000000"/>
                </a:solidFill>
                <a:latin typeface="Arial"/>
                <a:ea typeface="Arial"/>
                <a:cs typeface="Arial"/>
                <a:sym typeface="Arial"/>
              </a:rPr>
              <a:t>LGBTQIA+</a:t>
            </a:r>
            <a:endParaRPr b="0" i="0" sz="1867" u="none" cap="none" strike="noStrike">
              <a:solidFill>
                <a:srgbClr val="000000"/>
              </a:solidFill>
              <a:latin typeface="Calibri"/>
              <a:ea typeface="Calibri"/>
              <a:cs typeface="Calibri"/>
              <a:sym typeface="Calibri"/>
            </a:endParaRPr>
          </a:p>
        </p:txBody>
      </p:sp>
      <p:sp>
        <p:nvSpPr>
          <p:cNvPr id="1539" name="Google Shape;1539;p267"/>
          <p:cNvSpPr txBox="1"/>
          <p:nvPr/>
        </p:nvSpPr>
        <p:spPr>
          <a:xfrm>
            <a:off x="6972203" y="1189604"/>
            <a:ext cx="13207997" cy="599251"/>
          </a:xfrm>
          <a:prstGeom prst="rect">
            <a:avLst/>
          </a:prstGeom>
          <a:noFill/>
          <a:ln>
            <a:noFill/>
          </a:ln>
        </p:spPr>
        <p:txBody>
          <a:bodyPr anchorCtr="0" anchor="t" bIns="121900" lIns="121900" spcFirstLastPara="1" rIns="121900" wrap="square" tIns="121900">
            <a:normAutofit/>
          </a:bodyPr>
          <a:lstStyle/>
          <a:p>
            <a:pPr indent="0" lvl="0" marL="0" marR="0" rtl="0" algn="l">
              <a:lnSpc>
                <a:spcPct val="90000"/>
              </a:lnSpc>
              <a:spcBef>
                <a:spcPts val="0"/>
              </a:spcBef>
              <a:spcAft>
                <a:spcPts val="0"/>
              </a:spcAft>
              <a:buNone/>
            </a:pPr>
            <a:r>
              <a:rPr b="1" i="0" lang="en-US" sz="2400" u="none" cap="none" strike="noStrike">
                <a:solidFill>
                  <a:srgbClr val="053270"/>
                </a:solidFill>
                <a:latin typeface="Calibri"/>
                <a:ea typeface="Calibri"/>
                <a:cs typeface="Calibri"/>
                <a:sym typeface="Calibri"/>
              </a:rPr>
              <a:t>vulnerability criteria / factors</a:t>
            </a:r>
            <a:endParaRPr b="1" i="0" sz="2400" u="none" cap="none" strike="noStrike">
              <a:solidFill>
                <a:srgbClr val="053270"/>
              </a:solidFill>
              <a:latin typeface="Calibri"/>
              <a:ea typeface="Calibri"/>
              <a:cs typeface="Calibri"/>
              <a:sym typeface="Calibri"/>
            </a:endParaRPr>
          </a:p>
        </p:txBody>
      </p:sp>
      <p:pic>
        <p:nvPicPr>
          <p:cNvPr id="1540" name="Google Shape;1540;p267"/>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6" name="Shape 716"/>
        <p:cNvGrpSpPr/>
        <p:nvPr/>
      </p:nvGrpSpPr>
      <p:grpSpPr>
        <a:xfrm>
          <a:off x="0" y="0"/>
          <a:ext cx="0" cy="0"/>
          <a:chOff x="0" y="0"/>
          <a:chExt cx="0" cy="0"/>
        </a:xfrm>
      </p:grpSpPr>
      <p:sp>
        <p:nvSpPr>
          <p:cNvPr id="717" name="Google Shape;717;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18" name="Google Shape;718;p7"/>
          <p:cNvSpPr txBox="1"/>
          <p:nvPr>
            <p:ph type="title"/>
          </p:nvPr>
        </p:nvSpPr>
        <p:spPr>
          <a:xfrm>
            <a:off x="6096000" y="740681"/>
            <a:ext cx="5029200" cy="19621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en-US" sz="4800"/>
              <a:t>The Values of Democracy</a:t>
            </a:r>
            <a:endParaRPr/>
          </a:p>
        </p:txBody>
      </p:sp>
      <p:pic>
        <p:nvPicPr>
          <p:cNvPr descr="Statue on top of building" id="719" name="Google Shape;719;p7"/>
          <p:cNvPicPr preferRelativeResize="0"/>
          <p:nvPr/>
        </p:nvPicPr>
        <p:blipFill rotWithShape="1">
          <a:blip r:embed="rId3">
            <a:alphaModFix/>
          </a:blip>
          <a:srcRect b="-3" l="0" r="-3" t="18493"/>
          <a:stretch/>
        </p:blipFill>
        <p:spPr>
          <a:xfrm>
            <a:off x="-2380" y="-17766"/>
            <a:ext cx="6394567" cy="3479045"/>
          </a:xfrm>
          <a:custGeom>
            <a:rect b="b" l="l" r="r" t="t"/>
            <a:pathLst>
              <a:path extrusionOk="0" h="3479045" w="6394567">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20" name="Google Shape;720;p7"/>
          <p:cNvSpPr txBox="1"/>
          <p:nvPr>
            <p:ph idx="1" type="body"/>
          </p:nvPr>
        </p:nvSpPr>
        <p:spPr>
          <a:xfrm>
            <a:off x="6017446" y="3026681"/>
            <a:ext cx="5186308" cy="4572000"/>
          </a:xfrm>
          <a:prstGeom prst="rect">
            <a:avLst/>
          </a:prstGeom>
          <a:noFill/>
          <a:ln>
            <a:noFill/>
          </a:ln>
        </p:spPr>
        <p:txBody>
          <a:bodyPr anchorCtr="0" anchor="t" bIns="45700" lIns="91425" spcFirstLastPara="1" rIns="91425" wrap="square" tIns="45700">
            <a:normAutofit/>
          </a:bodyPr>
          <a:lstStyle/>
          <a:p>
            <a:pPr indent="-228600" lvl="0" marL="228600" rtl="0" algn="l">
              <a:lnSpc>
                <a:spcPct val="120000"/>
              </a:lnSpc>
              <a:spcBef>
                <a:spcPts val="0"/>
              </a:spcBef>
              <a:spcAft>
                <a:spcPts val="0"/>
              </a:spcAft>
              <a:buClr>
                <a:schemeClr val="dk1"/>
              </a:buClr>
              <a:buSzPts val="2400"/>
              <a:buChar char="•"/>
            </a:pPr>
            <a:r>
              <a:rPr lang="en-US" sz="2400"/>
              <a:t>Equality – of participation</a:t>
            </a:r>
            <a:endParaRPr/>
          </a:p>
          <a:p>
            <a:pPr indent="-228600" lvl="0" marL="228600" rtl="0" algn="l">
              <a:lnSpc>
                <a:spcPct val="120000"/>
              </a:lnSpc>
              <a:spcBef>
                <a:spcPts val="1000"/>
              </a:spcBef>
              <a:spcAft>
                <a:spcPts val="0"/>
              </a:spcAft>
              <a:buClr>
                <a:schemeClr val="dk1"/>
              </a:buClr>
              <a:buSzPts val="2400"/>
              <a:buChar char="•"/>
            </a:pPr>
            <a:r>
              <a:rPr lang="en-US" sz="2400"/>
              <a:t>Autonomy – of decision making</a:t>
            </a:r>
            <a:endParaRPr/>
          </a:p>
          <a:p>
            <a:pPr indent="-228600" lvl="0" marL="228600" rtl="0" algn="l">
              <a:lnSpc>
                <a:spcPct val="120000"/>
              </a:lnSpc>
              <a:spcBef>
                <a:spcPts val="1000"/>
              </a:spcBef>
              <a:spcAft>
                <a:spcPts val="0"/>
              </a:spcAft>
              <a:buClr>
                <a:schemeClr val="dk1"/>
              </a:buClr>
              <a:buSzPts val="2400"/>
              <a:buChar char="•"/>
            </a:pPr>
            <a:r>
              <a:rPr lang="en-US" sz="2400"/>
              <a:t>Freedom – from domination</a:t>
            </a:r>
            <a:endParaRPr/>
          </a:p>
          <a:p>
            <a:pPr indent="-228600" lvl="0" marL="228600" rtl="0" algn="l">
              <a:lnSpc>
                <a:spcPct val="120000"/>
              </a:lnSpc>
              <a:spcBef>
                <a:spcPts val="1000"/>
              </a:spcBef>
              <a:spcAft>
                <a:spcPts val="0"/>
              </a:spcAft>
              <a:buClr>
                <a:schemeClr val="dk1"/>
              </a:buClr>
              <a:buSzPts val="2400"/>
              <a:buChar char="•"/>
            </a:pPr>
            <a:r>
              <a:rPr lang="en-US" sz="2400"/>
              <a:t>Transparency – of justificiation</a:t>
            </a:r>
            <a:endParaRPr sz="2400"/>
          </a:p>
          <a:p>
            <a:pPr indent="-228600" lvl="0" marL="228600" rtl="0" algn="l">
              <a:lnSpc>
                <a:spcPct val="120000"/>
              </a:lnSpc>
              <a:spcBef>
                <a:spcPts val="1000"/>
              </a:spcBef>
              <a:spcAft>
                <a:spcPts val="0"/>
              </a:spcAft>
              <a:buClr>
                <a:schemeClr val="dk1"/>
              </a:buClr>
              <a:buSzPts val="2400"/>
              <a:buChar char="•"/>
            </a:pPr>
            <a:r>
              <a:rPr lang="en-US" sz="2400"/>
              <a:t>Justice – in outcomes</a:t>
            </a:r>
            <a:endParaRPr/>
          </a:p>
          <a:p>
            <a:pPr indent="-114300" lvl="0" marL="228600" rtl="0" algn="l">
              <a:lnSpc>
                <a:spcPct val="120000"/>
              </a:lnSpc>
              <a:spcBef>
                <a:spcPts val="1000"/>
              </a:spcBef>
              <a:spcAft>
                <a:spcPts val="0"/>
              </a:spcAft>
              <a:buClr>
                <a:schemeClr val="dk1"/>
              </a:buClr>
              <a:buSzPts val="1800"/>
              <a:buNone/>
            </a:pPr>
            <a:r>
              <a:t/>
            </a:r>
            <a:endParaRPr/>
          </a:p>
          <a:p>
            <a:pPr indent="-114300" lvl="0" marL="228600" rtl="0" algn="l">
              <a:lnSpc>
                <a:spcPct val="120000"/>
              </a:lnSpc>
              <a:spcBef>
                <a:spcPts val="1000"/>
              </a:spcBef>
              <a:spcAft>
                <a:spcPts val="0"/>
              </a:spcAft>
              <a:buClr>
                <a:schemeClr val="dk1"/>
              </a:buClr>
              <a:buSzPts val="1800"/>
              <a:buNone/>
            </a:pPr>
            <a:r>
              <a:t/>
            </a:r>
            <a:endParaRPr/>
          </a:p>
        </p:txBody>
      </p:sp>
      <p:pic>
        <p:nvPicPr>
          <p:cNvPr id="721" name="Google Shape;721;p7"/>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22" name="Google Shape;722;p7"/>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23" name="Google Shape;723;p7"/>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24" name="Google Shape;724;p7"/>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268"/>
          <p:cNvSpPr txBox="1"/>
          <p:nvPr>
            <p:ph idx="1" type="subTitle"/>
          </p:nvPr>
        </p:nvSpPr>
        <p:spPr>
          <a:xfrm>
            <a:off x="779852" y="341443"/>
            <a:ext cx="5393600"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Approach</a:t>
            </a:r>
            <a:endParaRPr/>
          </a:p>
          <a:p>
            <a:pPr indent="0" lvl="0" marL="0" rtl="0" algn="l">
              <a:lnSpc>
                <a:spcPct val="100000"/>
              </a:lnSpc>
              <a:spcBef>
                <a:spcPts val="0"/>
              </a:spcBef>
              <a:spcAft>
                <a:spcPts val="0"/>
              </a:spcAft>
              <a:buSzPct val="210526"/>
              <a:buNone/>
            </a:pPr>
            <a:r>
              <a:t/>
            </a:r>
            <a:endParaRPr/>
          </a:p>
        </p:txBody>
      </p:sp>
      <p:sp>
        <p:nvSpPr>
          <p:cNvPr id="1546" name="Google Shape;1546;p268"/>
          <p:cNvSpPr txBox="1"/>
          <p:nvPr/>
        </p:nvSpPr>
        <p:spPr>
          <a:xfrm>
            <a:off x="466962" y="1220490"/>
            <a:ext cx="11833412" cy="861720"/>
          </a:xfrm>
          <a:prstGeom prst="rect">
            <a:avLst/>
          </a:prstGeom>
          <a:noFill/>
          <a:ln>
            <a:noFill/>
          </a:ln>
        </p:spPr>
        <p:txBody>
          <a:bodyPr anchorCtr="0" anchor="t" bIns="60925" lIns="121900" spcFirstLastPara="1" rIns="121900" wrap="square" tIns="60925">
            <a:spAutoFit/>
          </a:bodyPr>
          <a:lstStyle/>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sp>
        <p:nvSpPr>
          <p:cNvPr id="1547" name="Google Shape;1547;p268"/>
          <p:cNvSpPr txBox="1"/>
          <p:nvPr/>
        </p:nvSpPr>
        <p:spPr>
          <a:xfrm>
            <a:off x="466962" y="1105043"/>
            <a:ext cx="10424559" cy="5663227"/>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Identification of vulnerable &amp; marginalized groups and vulnerability criteria</a:t>
            </a:r>
            <a:endParaRPr b="0" i="0" sz="16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Refinement based on the social contexts in the two pilot cities Martin (Slovakia) and Brasov metropolitan area (Romania)</a:t>
            </a:r>
            <a:endParaRPr b="0" i="0" sz="1867" u="none" cap="none" strike="noStrike">
              <a:solidFill>
                <a:srgbClr val="000000"/>
              </a:solidFill>
              <a:latin typeface="Arial"/>
              <a:ea typeface="Arial"/>
              <a:cs typeface="Arial"/>
              <a:sym typeface="Arial"/>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Enrichment by statistical &amp; demographical data (e.g. Eurostat, national and regional data) </a:t>
            </a:r>
            <a:endParaRPr b="0" i="0" sz="1867" u="none" cap="none" strike="noStrike">
              <a:solidFill>
                <a:srgbClr val="000000"/>
              </a:solidFill>
              <a:latin typeface="Arial"/>
              <a:ea typeface="Arial"/>
              <a:cs typeface="Arial"/>
              <a:sym typeface="Arial"/>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Recruiting „representatives“ from NGOs, Associations, Self-help groups, etc. who served as multipliers </a:t>
            </a:r>
            <a:endParaRPr b="0" i="0" sz="1867" u="none" cap="none" strike="noStrike">
              <a:solidFill>
                <a:srgbClr val="000000"/>
              </a:solidFill>
              <a:latin typeface="Arial"/>
              <a:ea typeface="Arial"/>
              <a:cs typeface="Arial"/>
              <a:sym typeface="Arial"/>
            </a:endParaRPr>
          </a:p>
          <a:p>
            <a:pPr indent="-279393" lvl="0" marL="38099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Advertisment via local newspapers, media outlets and banner to enable the inclusion of the broader public</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pic>
        <p:nvPicPr>
          <p:cNvPr id="1548" name="Google Shape;1548;p268"/>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pic>
        <p:nvPicPr>
          <p:cNvPr id="1549" name="Google Shape;1549;p268"/>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p269"/>
          <p:cNvSpPr txBox="1"/>
          <p:nvPr>
            <p:ph idx="3" type="body"/>
          </p:nvPr>
        </p:nvSpPr>
        <p:spPr>
          <a:xfrm>
            <a:off x="633808" y="1134561"/>
            <a:ext cx="10751600" cy="4065567"/>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SzPts val="1600"/>
              <a:buNone/>
            </a:pPr>
            <a:r>
              <a:t/>
            </a:r>
            <a:endParaRPr sz="2133"/>
          </a:p>
          <a:p>
            <a:pPr indent="-93130" lvl="0" marL="228594" rtl="0" algn="l">
              <a:lnSpc>
                <a:spcPct val="90000"/>
              </a:lnSpc>
              <a:spcBef>
                <a:spcPts val="0"/>
              </a:spcBef>
              <a:spcAft>
                <a:spcPts val="0"/>
              </a:spcAft>
              <a:buSzPts val="1600"/>
              <a:buNone/>
            </a:pPr>
            <a:r>
              <a:t/>
            </a:r>
            <a:endParaRPr sz="1400"/>
          </a:p>
          <a:p>
            <a:pPr indent="-440255" lvl="0" marL="609585" rtl="0" algn="l">
              <a:lnSpc>
                <a:spcPct val="90000"/>
              </a:lnSpc>
              <a:spcBef>
                <a:spcPts val="0"/>
              </a:spcBef>
              <a:spcAft>
                <a:spcPts val="0"/>
              </a:spcAft>
              <a:buClr>
                <a:schemeClr val="dk1"/>
              </a:buClr>
              <a:buSzPts val="1600"/>
              <a:buChar char="●"/>
            </a:pPr>
            <a:r>
              <a:rPr lang="en-US" sz="2667"/>
              <a:t>Part I – Socio-demographics</a:t>
            </a:r>
            <a:endParaRPr/>
          </a:p>
          <a:p>
            <a:pPr indent="-423323" lvl="1" marL="1219170" rtl="0" algn="l">
              <a:lnSpc>
                <a:spcPct val="90000"/>
              </a:lnSpc>
              <a:spcBef>
                <a:spcPts val="0"/>
              </a:spcBef>
              <a:spcAft>
                <a:spcPts val="0"/>
              </a:spcAft>
              <a:buSzPts val="1400"/>
              <a:buChar char="○"/>
            </a:pPr>
            <a:r>
              <a:rPr lang="en-US" sz="2133"/>
              <a:t>Age, Gender, Highest educational attainment, Current occupation</a:t>
            </a:r>
            <a:endParaRPr/>
          </a:p>
          <a:p>
            <a:pPr indent="-304791" lvl="1" marL="1219170" rtl="0" algn="l">
              <a:lnSpc>
                <a:spcPct val="90000"/>
              </a:lnSpc>
              <a:spcBef>
                <a:spcPts val="0"/>
              </a:spcBef>
              <a:spcAft>
                <a:spcPts val="0"/>
              </a:spcAft>
              <a:buSzPts val="1400"/>
              <a:buNone/>
            </a:pPr>
            <a:r>
              <a:t/>
            </a:r>
            <a:endParaRPr sz="1733"/>
          </a:p>
          <a:p>
            <a:pPr indent="-440255" lvl="0" marL="609585" rtl="0" algn="l">
              <a:lnSpc>
                <a:spcPct val="90000"/>
              </a:lnSpc>
              <a:spcBef>
                <a:spcPts val="0"/>
              </a:spcBef>
              <a:spcAft>
                <a:spcPts val="0"/>
              </a:spcAft>
              <a:buClr>
                <a:schemeClr val="dk1"/>
              </a:buClr>
              <a:buSzPts val="1600"/>
              <a:buChar char="●"/>
            </a:pPr>
            <a:r>
              <a:rPr lang="en-US" sz="2667"/>
              <a:t>Part II – Living and Work Situation</a:t>
            </a:r>
            <a:endParaRPr/>
          </a:p>
          <a:p>
            <a:pPr indent="-423323" lvl="1" marL="1219170" rtl="0" algn="l">
              <a:lnSpc>
                <a:spcPct val="90000"/>
              </a:lnSpc>
              <a:spcBef>
                <a:spcPts val="0"/>
              </a:spcBef>
              <a:spcAft>
                <a:spcPts val="0"/>
              </a:spcAft>
              <a:buSzPts val="1400"/>
              <a:buChar char="○"/>
            </a:pPr>
            <a:r>
              <a:rPr lang="en-US" sz="2133"/>
              <a:t>Type of household, Size of household, Number of people in the household, Access to internet, transport, amount of money at free disposal</a:t>
            </a:r>
            <a:endParaRPr/>
          </a:p>
          <a:p>
            <a:pPr indent="-304791" lvl="1" marL="1219170" rtl="0" algn="l">
              <a:lnSpc>
                <a:spcPct val="90000"/>
              </a:lnSpc>
              <a:spcBef>
                <a:spcPts val="0"/>
              </a:spcBef>
              <a:spcAft>
                <a:spcPts val="0"/>
              </a:spcAft>
              <a:buSzPts val="1400"/>
              <a:buNone/>
            </a:pPr>
            <a:r>
              <a:t/>
            </a:r>
            <a:endParaRPr sz="1733"/>
          </a:p>
          <a:p>
            <a:pPr indent="-440255" lvl="0" marL="609585" rtl="0" algn="l">
              <a:lnSpc>
                <a:spcPct val="90000"/>
              </a:lnSpc>
              <a:spcBef>
                <a:spcPts val="0"/>
              </a:spcBef>
              <a:spcAft>
                <a:spcPts val="0"/>
              </a:spcAft>
              <a:buClr>
                <a:schemeClr val="dk1"/>
              </a:buClr>
              <a:buSzPts val="1600"/>
              <a:buChar char="●"/>
            </a:pPr>
            <a:r>
              <a:rPr lang="en-US" sz="2667"/>
              <a:t>Part III – Individual / Subjective Vulnerability</a:t>
            </a:r>
            <a:endParaRPr/>
          </a:p>
          <a:p>
            <a:pPr indent="-423323" lvl="1" marL="1219170" rtl="0" algn="l">
              <a:lnSpc>
                <a:spcPct val="90000"/>
              </a:lnSpc>
              <a:spcBef>
                <a:spcPts val="0"/>
              </a:spcBef>
              <a:spcAft>
                <a:spcPts val="0"/>
              </a:spcAft>
              <a:buSzPts val="1400"/>
              <a:buChar char="○"/>
            </a:pPr>
            <a:r>
              <a:rPr lang="en-US" sz="2133"/>
              <a:t>Affiliation to religious, linguistic, ethnic or other minority, Physical limitations, Mental limitations, Satisfaction with social environment and medical support, Opportunity to use cultural, social, or leisure facilities</a:t>
            </a:r>
            <a:endParaRPr sz="1733"/>
          </a:p>
          <a:p>
            <a:pPr indent="0" lvl="0" marL="169329" rtl="0" algn="l">
              <a:lnSpc>
                <a:spcPct val="90000"/>
              </a:lnSpc>
              <a:spcBef>
                <a:spcPts val="0"/>
              </a:spcBef>
              <a:spcAft>
                <a:spcPts val="0"/>
              </a:spcAft>
              <a:buSzPts val="1600"/>
              <a:buNone/>
            </a:pPr>
            <a:r>
              <a:t/>
            </a:r>
            <a:endParaRPr sz="2133"/>
          </a:p>
          <a:p>
            <a:pPr indent="-304791" lvl="0" marL="609585" rtl="0" algn="l">
              <a:lnSpc>
                <a:spcPct val="90000"/>
              </a:lnSpc>
              <a:spcBef>
                <a:spcPts val="0"/>
              </a:spcBef>
              <a:spcAft>
                <a:spcPts val="0"/>
              </a:spcAft>
              <a:buSzPts val="1600"/>
              <a:buNone/>
            </a:pPr>
            <a:r>
              <a:t/>
            </a:r>
            <a:endParaRPr sz="2133"/>
          </a:p>
        </p:txBody>
      </p:sp>
      <p:sp>
        <p:nvSpPr>
          <p:cNvPr id="1555" name="Google Shape;1555;p269"/>
          <p:cNvSpPr txBox="1"/>
          <p:nvPr>
            <p:ph type="title"/>
          </p:nvPr>
        </p:nvSpPr>
        <p:spPr>
          <a:xfrm>
            <a:off x="231648" y="234519"/>
            <a:ext cx="11960352" cy="76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990"/>
              <a:buNone/>
            </a:pPr>
            <a:r>
              <a:rPr b="1" lang="en-US" sz="3866">
                <a:solidFill>
                  <a:schemeClr val="dk1"/>
                </a:solidFill>
              </a:rPr>
              <a:t>Selecting participants for the (two) AI Citizen Juries</a:t>
            </a:r>
            <a:endParaRPr b="1" sz="3866">
              <a:solidFill>
                <a:schemeClr val="dk1"/>
              </a:solidFill>
            </a:endParaRPr>
          </a:p>
        </p:txBody>
      </p:sp>
      <p:sp>
        <p:nvSpPr>
          <p:cNvPr id="1556" name="Google Shape;1556;p269"/>
          <p:cNvSpPr txBox="1"/>
          <p:nvPr/>
        </p:nvSpPr>
        <p:spPr>
          <a:xfrm>
            <a:off x="731520" y="5594774"/>
            <a:ext cx="11960352" cy="492388"/>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As less questions as possible &amp; as many as necessary to recruit diverse AI Citizen Juries </a:t>
            </a:r>
            <a:endParaRPr b="0" i="0" sz="2400" u="none" cap="none" strike="noStrike">
              <a:solidFill>
                <a:srgbClr val="000000"/>
              </a:solidFill>
              <a:latin typeface="Calibri"/>
              <a:ea typeface="Calibri"/>
              <a:cs typeface="Calibri"/>
              <a:sym typeface="Calibri"/>
            </a:endParaRPr>
          </a:p>
        </p:txBody>
      </p:sp>
      <p:pic>
        <p:nvPicPr>
          <p:cNvPr id="1557" name="Google Shape;1557;p269"/>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pic>
        <p:nvPicPr>
          <p:cNvPr id="1558" name="Google Shape;1558;p269"/>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2" name="Shape 1562"/>
        <p:cNvGrpSpPr/>
        <p:nvPr/>
      </p:nvGrpSpPr>
      <p:grpSpPr>
        <a:xfrm>
          <a:off x="0" y="0"/>
          <a:ext cx="0" cy="0"/>
          <a:chOff x="0" y="0"/>
          <a:chExt cx="0" cy="0"/>
        </a:xfrm>
      </p:grpSpPr>
      <p:sp>
        <p:nvSpPr>
          <p:cNvPr id="1563" name="Google Shape;1563;p270"/>
          <p:cNvSpPr txBox="1"/>
          <p:nvPr>
            <p:ph idx="1" type="subTitle"/>
          </p:nvPr>
        </p:nvSpPr>
        <p:spPr>
          <a:xfrm>
            <a:off x="779852" y="341443"/>
            <a:ext cx="5393600"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AI Citizen Juries</a:t>
            </a:r>
            <a:endParaRPr/>
          </a:p>
          <a:p>
            <a:pPr indent="0" lvl="0" marL="0" rtl="0" algn="l">
              <a:lnSpc>
                <a:spcPct val="100000"/>
              </a:lnSpc>
              <a:spcBef>
                <a:spcPts val="0"/>
              </a:spcBef>
              <a:spcAft>
                <a:spcPts val="0"/>
              </a:spcAft>
              <a:buSzPct val="210526"/>
              <a:buNone/>
            </a:pPr>
            <a:r>
              <a:t/>
            </a:r>
            <a:endParaRPr/>
          </a:p>
        </p:txBody>
      </p:sp>
      <p:sp>
        <p:nvSpPr>
          <p:cNvPr id="1564" name="Google Shape;1564;p270"/>
          <p:cNvSpPr txBox="1"/>
          <p:nvPr/>
        </p:nvSpPr>
        <p:spPr>
          <a:xfrm>
            <a:off x="466962" y="1220490"/>
            <a:ext cx="11833412" cy="861720"/>
          </a:xfrm>
          <a:prstGeom prst="rect">
            <a:avLst/>
          </a:prstGeom>
          <a:noFill/>
          <a:ln>
            <a:noFill/>
          </a:ln>
        </p:spPr>
        <p:txBody>
          <a:bodyPr anchorCtr="0" anchor="t" bIns="60925" lIns="121900" spcFirstLastPara="1" rIns="121900" wrap="square" tIns="60925">
            <a:spAutoFit/>
          </a:bodyPr>
          <a:lstStyle/>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sp>
        <p:nvSpPr>
          <p:cNvPr id="1565" name="Google Shape;1565;p270"/>
          <p:cNvSpPr txBox="1"/>
          <p:nvPr/>
        </p:nvSpPr>
        <p:spPr>
          <a:xfrm>
            <a:off x="466962" y="1105043"/>
            <a:ext cx="10424700" cy="7101000"/>
          </a:xfrm>
          <a:prstGeom prst="rect">
            <a:avLst/>
          </a:prstGeom>
          <a:noFill/>
          <a:ln>
            <a:noFill/>
          </a:ln>
        </p:spPr>
        <p:txBody>
          <a:bodyPr anchorCtr="0" anchor="t" bIns="60925" lIns="121900" spcFirstLastPara="1" rIns="121900" wrap="square" tIns="60925">
            <a:spAutoFit/>
          </a:bodyPr>
          <a:lstStyle/>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2 Workshops (July and December 23) in both Pilot Cities </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(n ≈ 25+ in each of the 4 Workshops)</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133"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Expense Allowance: 80 € per WS</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Discussions to identify potential harms of AI in                                                              the context of civic participation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Listen to their concerns, risks and challenges</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62460" lvl="0" marL="38099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Working out strategies, how AI could facilitate                                                     their needs and wishes for civic participation</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 </a:t>
            </a:r>
            <a:endParaRPr b="0" i="0" sz="1867" u="none" cap="none" strike="noStrike">
              <a:solidFill>
                <a:srgbClr val="000000"/>
              </a:solidFill>
              <a:latin typeface="Arial"/>
              <a:ea typeface="Arial"/>
              <a:cs typeface="Arial"/>
              <a:sym typeface="Arial"/>
            </a:endParaRPr>
          </a:p>
          <a:p>
            <a:pPr indent="-279393" lvl="0" marL="38099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pic>
        <p:nvPicPr>
          <p:cNvPr id="1566" name="Google Shape;1566;p270"/>
          <p:cNvPicPr preferRelativeResize="0"/>
          <p:nvPr/>
        </p:nvPicPr>
        <p:blipFill rotWithShape="1">
          <a:blip r:embed="rId3">
            <a:alphaModFix/>
          </a:blip>
          <a:srcRect b="0" l="0" r="0" t="0"/>
          <a:stretch/>
        </p:blipFill>
        <p:spPr>
          <a:xfrm>
            <a:off x="8116512" y="697557"/>
            <a:ext cx="3221088" cy="3031739"/>
          </a:xfrm>
          <a:prstGeom prst="rect">
            <a:avLst/>
          </a:prstGeom>
          <a:noFill/>
          <a:ln>
            <a:noFill/>
          </a:ln>
        </p:spPr>
      </p:pic>
      <p:pic>
        <p:nvPicPr>
          <p:cNvPr id="1567" name="Google Shape;1567;p270"/>
          <p:cNvPicPr preferRelativeResize="0"/>
          <p:nvPr/>
        </p:nvPicPr>
        <p:blipFill rotWithShape="1">
          <a:blip r:embed="rId4">
            <a:alphaModFix/>
          </a:blip>
          <a:srcRect b="0" l="0" r="0" t="0"/>
          <a:stretch/>
        </p:blipFill>
        <p:spPr>
          <a:xfrm>
            <a:off x="7382400" y="4138368"/>
            <a:ext cx="3955200" cy="2259211"/>
          </a:xfrm>
          <a:prstGeom prst="rect">
            <a:avLst/>
          </a:prstGeom>
          <a:noFill/>
          <a:ln>
            <a:noFill/>
          </a:ln>
        </p:spPr>
      </p:pic>
      <p:pic>
        <p:nvPicPr>
          <p:cNvPr id="1568" name="Google Shape;1568;p270"/>
          <p:cNvPicPr preferRelativeResize="0"/>
          <p:nvPr/>
        </p:nvPicPr>
        <p:blipFill rotWithShape="1">
          <a:blip r:embed="rId5">
            <a:alphaModFix/>
          </a:blip>
          <a:srcRect b="10785" l="6949" r="26071" t="85789"/>
          <a:stretch/>
        </p:blipFill>
        <p:spPr>
          <a:xfrm>
            <a:off x="0" y="0"/>
            <a:ext cx="12192000" cy="2569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2" name="Shape 1572"/>
        <p:cNvGrpSpPr/>
        <p:nvPr/>
      </p:nvGrpSpPr>
      <p:grpSpPr>
        <a:xfrm>
          <a:off x="0" y="0"/>
          <a:ext cx="0" cy="0"/>
          <a:chOff x="0" y="0"/>
          <a:chExt cx="0" cy="0"/>
        </a:xfrm>
      </p:grpSpPr>
      <p:sp>
        <p:nvSpPr>
          <p:cNvPr id="1573" name="Google Shape;1573;p271"/>
          <p:cNvSpPr txBox="1"/>
          <p:nvPr>
            <p:ph idx="1" type="subTitle"/>
          </p:nvPr>
        </p:nvSpPr>
        <p:spPr>
          <a:xfrm>
            <a:off x="779851" y="341443"/>
            <a:ext cx="10250549" cy="7636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58"/>
              <a:buNone/>
            </a:pPr>
            <a:r>
              <a:rPr lang="en-US" sz="3866"/>
              <a:t>AI Citizen Juries : Main Technology Barriers</a:t>
            </a:r>
            <a:endParaRPr sz="3866"/>
          </a:p>
          <a:p>
            <a:pPr indent="0" lvl="0" marL="0" rtl="0" algn="l">
              <a:lnSpc>
                <a:spcPct val="100000"/>
              </a:lnSpc>
              <a:spcBef>
                <a:spcPts val="0"/>
              </a:spcBef>
              <a:spcAft>
                <a:spcPts val="0"/>
              </a:spcAft>
              <a:buSzPts val="358"/>
              <a:buNone/>
            </a:pPr>
            <a:r>
              <a:t/>
            </a:r>
            <a:endParaRPr sz="3866"/>
          </a:p>
        </p:txBody>
      </p:sp>
      <p:sp>
        <p:nvSpPr>
          <p:cNvPr id="1574" name="Google Shape;1574;p271"/>
          <p:cNvSpPr txBox="1"/>
          <p:nvPr/>
        </p:nvSpPr>
        <p:spPr>
          <a:xfrm>
            <a:off x="466962" y="1220490"/>
            <a:ext cx="11833412" cy="861720"/>
          </a:xfrm>
          <a:prstGeom prst="rect">
            <a:avLst/>
          </a:prstGeom>
          <a:noFill/>
          <a:ln>
            <a:noFill/>
          </a:ln>
        </p:spPr>
        <p:txBody>
          <a:bodyPr anchorCtr="0" anchor="t" bIns="60925" lIns="121900" spcFirstLastPara="1" rIns="121900" wrap="square" tIns="60925">
            <a:spAutoFit/>
          </a:bodyPr>
          <a:lstStyle/>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pic>
        <p:nvPicPr>
          <p:cNvPr id="1575" name="Google Shape;1575;p271"/>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pic>
        <p:nvPicPr>
          <p:cNvPr id="1576" name="Google Shape;1576;p271"/>
          <p:cNvPicPr preferRelativeResize="0"/>
          <p:nvPr/>
        </p:nvPicPr>
        <p:blipFill>
          <a:blip r:embed="rId4">
            <a:alphaModFix/>
          </a:blip>
          <a:stretch>
            <a:fillRect/>
          </a:stretch>
        </p:blipFill>
        <p:spPr>
          <a:xfrm>
            <a:off x="411625" y="1593375"/>
            <a:ext cx="11780375" cy="500170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272"/>
          <p:cNvSpPr txBox="1"/>
          <p:nvPr>
            <p:ph type="title"/>
          </p:nvPr>
        </p:nvSpPr>
        <p:spPr>
          <a:xfrm>
            <a:off x="550963" y="213169"/>
            <a:ext cx="11960352" cy="76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990"/>
              <a:buNone/>
            </a:pPr>
            <a:r>
              <a:rPr b="1" lang="en-US" sz="3733">
                <a:solidFill>
                  <a:schemeClr val="dk1"/>
                </a:solidFill>
              </a:rPr>
              <a:t>Platform requirements of end users: questionnaire</a:t>
            </a:r>
            <a:endParaRPr b="1" sz="3733">
              <a:solidFill>
                <a:schemeClr val="dk1"/>
              </a:solidFill>
            </a:endParaRPr>
          </a:p>
        </p:txBody>
      </p:sp>
      <p:pic>
        <p:nvPicPr>
          <p:cNvPr id="1582" name="Google Shape;1582;p272"/>
          <p:cNvPicPr preferRelativeResize="0"/>
          <p:nvPr/>
        </p:nvPicPr>
        <p:blipFill rotWithShape="1">
          <a:blip r:embed="rId3">
            <a:alphaModFix/>
          </a:blip>
          <a:srcRect b="0" l="0" r="0" t="0"/>
          <a:stretch/>
        </p:blipFill>
        <p:spPr>
          <a:xfrm>
            <a:off x="5142125" y="1248557"/>
            <a:ext cx="4687607" cy="3425043"/>
          </a:xfrm>
          <a:prstGeom prst="rect">
            <a:avLst/>
          </a:prstGeom>
          <a:noFill/>
          <a:ln>
            <a:noFill/>
          </a:ln>
        </p:spPr>
      </p:pic>
      <p:pic>
        <p:nvPicPr>
          <p:cNvPr id="1583" name="Google Shape;1583;p272"/>
          <p:cNvPicPr preferRelativeResize="0"/>
          <p:nvPr/>
        </p:nvPicPr>
        <p:blipFill rotWithShape="1">
          <a:blip r:embed="rId4">
            <a:alphaModFix/>
          </a:blip>
          <a:srcRect b="0" l="0" r="0" t="0"/>
          <a:stretch/>
        </p:blipFill>
        <p:spPr>
          <a:xfrm>
            <a:off x="75543" y="1277242"/>
            <a:ext cx="5066580" cy="4184175"/>
          </a:xfrm>
          <a:prstGeom prst="rect">
            <a:avLst/>
          </a:prstGeom>
          <a:noFill/>
          <a:ln>
            <a:noFill/>
          </a:ln>
        </p:spPr>
      </p:pic>
      <p:pic>
        <p:nvPicPr>
          <p:cNvPr id="1584" name="Google Shape;1584;p272"/>
          <p:cNvPicPr preferRelativeResize="0"/>
          <p:nvPr/>
        </p:nvPicPr>
        <p:blipFill rotWithShape="1">
          <a:blip r:embed="rId5">
            <a:alphaModFix/>
          </a:blip>
          <a:srcRect b="0" l="0" r="0" t="0"/>
          <a:stretch/>
        </p:blipFill>
        <p:spPr>
          <a:xfrm>
            <a:off x="360500" y="5589172"/>
            <a:ext cx="7395224" cy="743488"/>
          </a:xfrm>
          <a:prstGeom prst="rect">
            <a:avLst/>
          </a:prstGeom>
          <a:noFill/>
          <a:ln>
            <a:noFill/>
          </a:ln>
        </p:spPr>
      </p:pic>
      <p:sp>
        <p:nvSpPr>
          <p:cNvPr id="1585" name="Google Shape;1585;p272"/>
          <p:cNvSpPr txBox="1"/>
          <p:nvPr/>
        </p:nvSpPr>
        <p:spPr>
          <a:xfrm>
            <a:off x="3953813" y="6007567"/>
            <a:ext cx="3549483" cy="779518"/>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2133" u="none" cap="none" strike="noStrike">
                <a:solidFill>
                  <a:srgbClr val="000000"/>
                </a:solidFill>
                <a:latin typeface="Calibri"/>
                <a:ea typeface="Calibri"/>
                <a:cs typeface="Calibri"/>
                <a:sym typeface="Calibri"/>
              </a:rPr>
              <a:t>Open-answer field after every cluster of possibilities </a:t>
            </a:r>
            <a:endParaRPr b="0" i="0" sz="1867" u="none" cap="none" strike="noStrike">
              <a:solidFill>
                <a:srgbClr val="000000"/>
              </a:solidFill>
              <a:latin typeface="Arial"/>
              <a:ea typeface="Arial"/>
              <a:cs typeface="Arial"/>
              <a:sym typeface="Arial"/>
            </a:endParaRPr>
          </a:p>
        </p:txBody>
      </p:sp>
      <p:pic>
        <p:nvPicPr>
          <p:cNvPr id="1586" name="Google Shape;1586;p272"/>
          <p:cNvPicPr preferRelativeResize="0"/>
          <p:nvPr/>
        </p:nvPicPr>
        <p:blipFill rotWithShape="1">
          <a:blip r:embed="rId6">
            <a:alphaModFix/>
          </a:blip>
          <a:srcRect b="0" l="0" r="0" t="0"/>
          <a:stretch/>
        </p:blipFill>
        <p:spPr>
          <a:xfrm>
            <a:off x="7622106" y="2998551"/>
            <a:ext cx="4569895" cy="3788716"/>
          </a:xfrm>
          <a:prstGeom prst="rect">
            <a:avLst/>
          </a:prstGeom>
          <a:noFill/>
          <a:ln>
            <a:noFill/>
          </a:ln>
        </p:spPr>
      </p:pic>
      <p:cxnSp>
        <p:nvCxnSpPr>
          <p:cNvPr id="1587" name="Google Shape;1587;p272"/>
          <p:cNvCxnSpPr>
            <a:stCxn id="1585" idx="1"/>
          </p:cNvCxnSpPr>
          <p:nvPr/>
        </p:nvCxnSpPr>
        <p:spPr>
          <a:xfrm rot="10800000">
            <a:off x="2646713" y="6114126"/>
            <a:ext cx="1307100" cy="283200"/>
          </a:xfrm>
          <a:prstGeom prst="straightConnector1">
            <a:avLst/>
          </a:prstGeom>
          <a:noFill/>
          <a:ln cap="flat" cmpd="sng" w="9525">
            <a:solidFill>
              <a:schemeClr val="dk1"/>
            </a:solidFill>
            <a:prstDash val="solid"/>
            <a:miter lim="800000"/>
            <a:headEnd len="sm" w="sm" type="none"/>
            <a:tailEnd len="med" w="med" type="triangle"/>
          </a:ln>
        </p:spPr>
      </p:cxnSp>
      <p:pic>
        <p:nvPicPr>
          <p:cNvPr id="1588" name="Google Shape;1588;p272"/>
          <p:cNvPicPr preferRelativeResize="0"/>
          <p:nvPr/>
        </p:nvPicPr>
        <p:blipFill rotWithShape="1">
          <a:blip r:embed="rId7">
            <a:alphaModFix/>
          </a:blip>
          <a:srcRect b="10785" l="6949" r="26071" t="85789"/>
          <a:stretch/>
        </p:blipFill>
        <p:spPr>
          <a:xfrm>
            <a:off x="0" y="0"/>
            <a:ext cx="12192000" cy="25693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id="1593" name="Google Shape;1593;p273"/>
          <p:cNvSpPr txBox="1"/>
          <p:nvPr>
            <p:ph idx="1" type="subTitle"/>
          </p:nvPr>
        </p:nvSpPr>
        <p:spPr>
          <a:xfrm>
            <a:off x="779851" y="341443"/>
            <a:ext cx="8282548" cy="763600"/>
          </a:xfrm>
          <a:prstGeom prst="rect">
            <a:avLst/>
          </a:prstGeom>
          <a:noFill/>
          <a:ln>
            <a:noFill/>
          </a:ln>
        </p:spPr>
        <p:txBody>
          <a:bodyPr anchorCtr="0" anchor="t" bIns="121900" lIns="121900" spcFirstLastPara="1" rIns="121900" wrap="square" tIns="121900">
            <a:normAutofit fontScale="47500" lnSpcReduction="20000"/>
          </a:bodyPr>
          <a:lstStyle/>
          <a:p>
            <a:pPr indent="0" lvl="0" marL="0" rtl="0" algn="l">
              <a:lnSpc>
                <a:spcPct val="100000"/>
              </a:lnSpc>
              <a:spcBef>
                <a:spcPts val="0"/>
              </a:spcBef>
              <a:spcAft>
                <a:spcPts val="0"/>
              </a:spcAft>
              <a:buSzPts val="358"/>
              <a:buNone/>
            </a:pPr>
            <a:r>
              <a:rPr lang="en-US" sz="8000"/>
              <a:t>Conclusions </a:t>
            </a:r>
            <a:endParaRPr/>
          </a:p>
          <a:p>
            <a:pPr indent="0" lvl="0" marL="0" rtl="0" algn="l">
              <a:lnSpc>
                <a:spcPct val="100000"/>
              </a:lnSpc>
              <a:spcBef>
                <a:spcPts val="0"/>
              </a:spcBef>
              <a:spcAft>
                <a:spcPts val="0"/>
              </a:spcAft>
              <a:buSzPct val="210526"/>
              <a:buNone/>
            </a:pPr>
            <a:r>
              <a:t/>
            </a:r>
            <a:endParaRPr/>
          </a:p>
        </p:txBody>
      </p:sp>
      <p:sp>
        <p:nvSpPr>
          <p:cNvPr id="1594" name="Google Shape;1594;p273"/>
          <p:cNvSpPr txBox="1"/>
          <p:nvPr/>
        </p:nvSpPr>
        <p:spPr>
          <a:xfrm>
            <a:off x="466962" y="1220490"/>
            <a:ext cx="11833412" cy="861720"/>
          </a:xfrm>
          <a:prstGeom prst="rect">
            <a:avLst/>
          </a:prstGeom>
          <a:noFill/>
          <a:ln>
            <a:noFill/>
          </a:ln>
        </p:spPr>
        <p:txBody>
          <a:bodyPr anchorCtr="0" anchor="t" bIns="60925" lIns="121900" spcFirstLastPara="1" rIns="121900" wrap="square" tIns="60925">
            <a:spAutoFit/>
          </a:bodyPr>
          <a:lstStyle/>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sp>
        <p:nvSpPr>
          <p:cNvPr id="1595" name="Google Shape;1595;p273"/>
          <p:cNvSpPr txBox="1"/>
          <p:nvPr/>
        </p:nvSpPr>
        <p:spPr>
          <a:xfrm>
            <a:off x="466962" y="1105043"/>
            <a:ext cx="10424700" cy="62799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Elements that contributed to the successful inclusion of vulnerable groups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Multipliers (Representatives)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Expense Allowance, refreshments and snacks</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Open atmosphere and discussion culture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Honest interest in the AI Citizen Juries voices, comments, ideas &amp; suggestions and feedback </a:t>
            </a:r>
            <a:endParaRPr b="0" i="0" sz="1867" u="none" cap="none" strike="noStrike">
              <a:solidFill>
                <a:srgbClr val="000000"/>
              </a:solidFill>
              <a:latin typeface="Arial"/>
              <a:ea typeface="Arial"/>
              <a:cs typeface="Arial"/>
              <a:sym typeface="Arial"/>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380990" lvl="0" marL="380990" marR="0" rtl="0" algn="l">
              <a:lnSpc>
                <a:spcPct val="100000"/>
              </a:lnSpc>
              <a:spcBef>
                <a:spcPts val="0"/>
              </a:spcBef>
              <a:spcAft>
                <a:spcPts val="0"/>
              </a:spcAft>
              <a:buClr>
                <a:srgbClr val="000000"/>
              </a:buClr>
              <a:buSzPts val="1800"/>
              <a:buFont typeface="Arial"/>
              <a:buChar char="•"/>
            </a:pPr>
            <a:r>
              <a:rPr b="0" i="0" lang="en-US" sz="2400" u="none" cap="none" strike="noStrike">
                <a:solidFill>
                  <a:srgbClr val="000000"/>
                </a:solidFill>
                <a:latin typeface="Calibri"/>
                <a:ea typeface="Calibri"/>
                <a:cs typeface="Calibri"/>
                <a:sym typeface="Calibri"/>
              </a:rPr>
              <a:t>Continuity (2 WSs, to a large exten</a:t>
            </a:r>
            <a:r>
              <a:rPr lang="en-US" sz="2400">
                <a:latin typeface="Calibri"/>
                <a:ea typeface="Calibri"/>
                <a:cs typeface="Calibri"/>
                <a:sym typeface="Calibri"/>
              </a:rPr>
              <a:t>t</a:t>
            </a:r>
            <a:r>
              <a:rPr b="0" i="0" lang="en-US" sz="2400" u="none" cap="none" strike="noStrike">
                <a:solidFill>
                  <a:srgbClr val="000000"/>
                </a:solidFill>
                <a:latin typeface="Calibri"/>
                <a:ea typeface="Calibri"/>
                <a:cs typeface="Calibri"/>
                <a:sym typeface="Calibri"/>
              </a:rPr>
              <a:t> the same participants)</a:t>
            </a:r>
            <a:endParaRPr b="0" i="0" sz="1867"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79393" lvl="0" marL="38099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228594" lvl="0" marL="38099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p:txBody>
      </p:sp>
      <p:pic>
        <p:nvPicPr>
          <p:cNvPr id="1596" name="Google Shape;1596;p273"/>
          <p:cNvPicPr preferRelativeResize="0"/>
          <p:nvPr/>
        </p:nvPicPr>
        <p:blipFill rotWithShape="1">
          <a:blip r:embed="rId3">
            <a:alphaModFix/>
          </a:blip>
          <a:srcRect b="10785" l="6949" r="26071" t="85789"/>
          <a:stretch/>
        </p:blipFill>
        <p:spPr>
          <a:xfrm>
            <a:off x="0" y="0"/>
            <a:ext cx="12192000" cy="256939"/>
          </a:xfrm>
          <a:prstGeom prst="rect">
            <a:avLst/>
          </a:prstGeom>
          <a:noFill/>
          <a:ln>
            <a:noFill/>
          </a:ln>
        </p:spPr>
      </p:pic>
      <p:pic>
        <p:nvPicPr>
          <p:cNvPr id="1597" name="Google Shape;1597;p273"/>
          <p:cNvPicPr preferRelativeResize="0"/>
          <p:nvPr/>
        </p:nvPicPr>
        <p:blipFill rotWithShape="1">
          <a:blip r:embed="rId3">
            <a:alphaModFix/>
          </a:blip>
          <a:srcRect b="1590" l="0" r="0" t="89419"/>
          <a:stretch/>
        </p:blipFill>
        <p:spPr>
          <a:xfrm>
            <a:off x="0" y="6241408"/>
            <a:ext cx="12192000" cy="61659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01" name="Shape 1601"/>
        <p:cNvGrpSpPr/>
        <p:nvPr/>
      </p:nvGrpSpPr>
      <p:grpSpPr>
        <a:xfrm>
          <a:off x="0" y="0"/>
          <a:ext cx="0" cy="0"/>
          <a:chOff x="0" y="0"/>
          <a:chExt cx="0" cy="0"/>
        </a:xfrm>
      </p:grpSpPr>
      <p:pic>
        <p:nvPicPr>
          <p:cNvPr id="1602" name="Google Shape;1602;p274"/>
          <p:cNvPicPr preferRelativeResize="0"/>
          <p:nvPr/>
        </p:nvPicPr>
        <p:blipFill rotWithShape="1">
          <a:blip r:embed="rId3">
            <a:alphaModFix/>
          </a:blip>
          <a:srcRect b="-21032" l="25081" r="17759" t="34301"/>
          <a:stretch/>
        </p:blipFill>
        <p:spPr>
          <a:xfrm flipH="1" rot="-5400003">
            <a:off x="197550" y="-197547"/>
            <a:ext cx="3668900" cy="4063996"/>
          </a:xfrm>
          <a:prstGeom prst="rect">
            <a:avLst/>
          </a:prstGeom>
          <a:noFill/>
          <a:ln>
            <a:noFill/>
          </a:ln>
        </p:spPr>
      </p:pic>
      <p:pic>
        <p:nvPicPr>
          <p:cNvPr id="1603" name="Google Shape;1603;p274"/>
          <p:cNvPicPr preferRelativeResize="0"/>
          <p:nvPr/>
        </p:nvPicPr>
        <p:blipFill rotWithShape="1">
          <a:blip r:embed="rId3">
            <a:alphaModFix/>
          </a:blip>
          <a:srcRect b="-2997" l="67255" r="-451" t="0"/>
          <a:stretch/>
        </p:blipFill>
        <p:spPr>
          <a:xfrm flipH="1" rot="5399997">
            <a:off x="9293352" y="3959352"/>
            <a:ext cx="1775633" cy="4021665"/>
          </a:xfrm>
          <a:prstGeom prst="rect">
            <a:avLst/>
          </a:prstGeom>
          <a:noFill/>
          <a:ln>
            <a:noFill/>
          </a:ln>
        </p:spPr>
      </p:pic>
      <p:sp>
        <p:nvSpPr>
          <p:cNvPr id="1604" name="Google Shape;1604;p274"/>
          <p:cNvSpPr txBox="1"/>
          <p:nvPr/>
        </p:nvSpPr>
        <p:spPr>
          <a:xfrm>
            <a:off x="868492" y="1075501"/>
            <a:ext cx="10290300" cy="1314900"/>
          </a:xfrm>
          <a:prstGeom prst="rect">
            <a:avLst/>
          </a:prstGeom>
          <a:noFill/>
          <a:ln>
            <a:noFill/>
          </a:ln>
        </p:spPr>
        <p:txBody>
          <a:bodyPr anchorCtr="0" anchor="t" bIns="121900" lIns="121900" spcFirstLastPara="1" rIns="121900" wrap="square" tIns="121900">
            <a:normAutofit/>
          </a:bodyPr>
          <a:lstStyle/>
          <a:p>
            <a:pPr indent="0" lvl="0" marL="0" marR="0" rtl="0" algn="ctr">
              <a:lnSpc>
                <a:spcPct val="90000"/>
              </a:lnSpc>
              <a:spcBef>
                <a:spcPts val="0"/>
              </a:spcBef>
              <a:spcAft>
                <a:spcPts val="0"/>
              </a:spcAft>
              <a:buNone/>
            </a:pPr>
            <a:r>
              <a:rPr b="1" i="0" lang="en-US" sz="6667" u="none" cap="none" strike="noStrike">
                <a:solidFill>
                  <a:srgbClr val="053270"/>
                </a:solidFill>
                <a:latin typeface="Manrope"/>
                <a:ea typeface="Manrope"/>
                <a:cs typeface="Manrope"/>
                <a:sym typeface="Manrope"/>
              </a:rPr>
              <a:t>Thank you!</a:t>
            </a:r>
            <a:endParaRPr b="1" i="0" sz="5707" u="none" cap="none" strike="noStrike">
              <a:solidFill>
                <a:srgbClr val="053270"/>
              </a:solidFill>
              <a:latin typeface="Manrope"/>
              <a:ea typeface="Manrope"/>
              <a:cs typeface="Manrope"/>
              <a:sym typeface="Manrope"/>
            </a:endParaRPr>
          </a:p>
        </p:txBody>
      </p:sp>
      <p:pic>
        <p:nvPicPr>
          <p:cNvPr id="1605" name="Google Shape;1605;p274"/>
          <p:cNvPicPr preferRelativeResize="0"/>
          <p:nvPr/>
        </p:nvPicPr>
        <p:blipFill rotWithShape="1">
          <a:blip r:embed="rId4">
            <a:alphaModFix/>
          </a:blip>
          <a:srcRect b="0" l="0" r="0" t="0"/>
          <a:stretch/>
        </p:blipFill>
        <p:spPr>
          <a:xfrm>
            <a:off x="4615188" y="4217868"/>
            <a:ext cx="2577069" cy="1621211"/>
          </a:xfrm>
          <a:prstGeom prst="rect">
            <a:avLst/>
          </a:prstGeom>
          <a:noFill/>
          <a:ln>
            <a:noFill/>
          </a:ln>
        </p:spPr>
      </p:pic>
      <p:pic>
        <p:nvPicPr>
          <p:cNvPr id="1606" name="Google Shape;1606;p274"/>
          <p:cNvPicPr preferRelativeResize="0"/>
          <p:nvPr/>
        </p:nvPicPr>
        <p:blipFill rotWithShape="1">
          <a:blip r:embed="rId5">
            <a:alphaModFix/>
          </a:blip>
          <a:srcRect b="10785" l="6949" r="26071" t="85789"/>
          <a:stretch/>
        </p:blipFill>
        <p:spPr>
          <a:xfrm>
            <a:off x="0" y="0"/>
            <a:ext cx="12192000" cy="256939"/>
          </a:xfrm>
          <a:prstGeom prst="rect">
            <a:avLst/>
          </a:prstGeom>
          <a:noFill/>
          <a:ln>
            <a:noFill/>
          </a:ln>
        </p:spPr>
      </p:pic>
      <p:pic>
        <p:nvPicPr>
          <p:cNvPr id="1607" name="Google Shape;1607;p274"/>
          <p:cNvPicPr preferRelativeResize="0"/>
          <p:nvPr/>
        </p:nvPicPr>
        <p:blipFill rotWithShape="1">
          <a:blip r:embed="rId5">
            <a:alphaModFix/>
          </a:blip>
          <a:srcRect b="1590" l="0" r="0" t="89419"/>
          <a:stretch/>
        </p:blipFill>
        <p:spPr>
          <a:xfrm>
            <a:off x="0" y="6241408"/>
            <a:ext cx="12192000" cy="616591"/>
          </a:xfrm>
          <a:prstGeom prst="rect">
            <a:avLst/>
          </a:prstGeom>
          <a:noFill/>
          <a:ln>
            <a:noFill/>
          </a:ln>
        </p:spPr>
      </p:pic>
      <p:sp>
        <p:nvSpPr>
          <p:cNvPr id="1608" name="Google Shape;1608;p274"/>
          <p:cNvSpPr txBox="1"/>
          <p:nvPr/>
        </p:nvSpPr>
        <p:spPr>
          <a:xfrm>
            <a:off x="2148725" y="2629025"/>
            <a:ext cx="8438400" cy="1402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i="1" lang="en-US" sz="1800">
                <a:solidFill>
                  <a:srgbClr val="000000"/>
                </a:solidFill>
                <a:latin typeface="Manrope"/>
                <a:ea typeface="Manrope"/>
                <a:cs typeface="Manrope"/>
                <a:sym typeface="Manrope"/>
              </a:rPr>
              <a:t>If you have any further questions that come up in the following days or if you are interested in the ITHACA project, please do not hesitate to contact us:</a:t>
            </a:r>
            <a:endParaRPr i="1" sz="1800">
              <a:solidFill>
                <a:srgbClr val="000000"/>
              </a:solidFill>
              <a:latin typeface="Manrope"/>
              <a:ea typeface="Manrope"/>
              <a:cs typeface="Manrope"/>
              <a:sym typeface="Manrope"/>
            </a:endParaRPr>
          </a:p>
          <a:p>
            <a:pPr indent="0" lvl="0" marL="0" rtl="0" algn="ctr">
              <a:lnSpc>
                <a:spcPct val="90000"/>
              </a:lnSpc>
              <a:spcBef>
                <a:spcPts val="0"/>
              </a:spcBef>
              <a:spcAft>
                <a:spcPts val="0"/>
              </a:spcAft>
              <a:buClr>
                <a:srgbClr val="000000"/>
              </a:buClr>
              <a:buSzPts val="1100"/>
              <a:buFont typeface="Arial"/>
              <a:buNone/>
            </a:pPr>
            <a:r>
              <a:t/>
            </a:r>
            <a:endParaRPr i="1" sz="1600">
              <a:solidFill>
                <a:srgbClr val="000000"/>
              </a:solidFill>
              <a:latin typeface="Manrope"/>
              <a:ea typeface="Manrope"/>
              <a:cs typeface="Manrope"/>
              <a:sym typeface="Manrope"/>
            </a:endParaRPr>
          </a:p>
          <a:p>
            <a:pPr indent="0" lvl="0" marL="0" rtl="0" algn="ctr">
              <a:lnSpc>
                <a:spcPct val="90000"/>
              </a:lnSpc>
              <a:spcBef>
                <a:spcPts val="0"/>
              </a:spcBef>
              <a:spcAft>
                <a:spcPts val="0"/>
              </a:spcAft>
              <a:buClr>
                <a:srgbClr val="000000"/>
              </a:buClr>
              <a:buSzPts val="1100"/>
              <a:buFont typeface="Arial"/>
              <a:buNone/>
            </a:pPr>
            <a:r>
              <a:rPr lang="en-US" sz="1800">
                <a:solidFill>
                  <a:srgbClr val="000000"/>
                </a:solidFill>
                <a:latin typeface="Manrope"/>
                <a:ea typeface="Manrope"/>
                <a:cs typeface="Manrope"/>
                <a:sym typeface="Manrope"/>
              </a:rPr>
              <a:t>michael.bedek@uni-graz.at  </a:t>
            </a:r>
            <a:r>
              <a:rPr i="1" lang="en-US" sz="1800">
                <a:solidFill>
                  <a:srgbClr val="000000"/>
                </a:solidFill>
                <a:latin typeface="Manrope"/>
                <a:ea typeface="Manrope"/>
                <a:cs typeface="Manrope"/>
                <a:sym typeface="Manrope"/>
              </a:rPr>
              <a:t>or  </a:t>
            </a:r>
            <a:r>
              <a:rPr lang="en-US" sz="1800">
                <a:solidFill>
                  <a:srgbClr val="000000"/>
                </a:solidFill>
                <a:latin typeface="Manrope"/>
                <a:ea typeface="Manrope"/>
                <a:cs typeface="Manrope"/>
                <a:sym typeface="Manrope"/>
              </a:rPr>
              <a:t>maria.zangl@uni-graz.at </a:t>
            </a:r>
            <a:endParaRPr sz="1800">
              <a:solidFill>
                <a:srgbClr val="000000"/>
              </a:solidFill>
              <a:latin typeface="Manrope"/>
              <a:ea typeface="Manrope"/>
              <a:cs typeface="Manrope"/>
              <a:sym typeface="Manrope"/>
            </a:endParaRPr>
          </a:p>
          <a:p>
            <a:pPr indent="0" lvl="0" marL="0" rtl="0" algn="l">
              <a:spcBef>
                <a:spcPts val="0"/>
              </a:spcBef>
              <a:spcAft>
                <a:spcPts val="0"/>
              </a:spcAft>
              <a:buNone/>
            </a:pPr>
            <a:r>
              <a:t/>
            </a:r>
            <a:endParaRPr sz="2800">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50"/>
          <p:cNvSpPr/>
          <p:nvPr/>
        </p:nvSpPr>
        <p:spPr>
          <a:xfrm>
            <a:off x="4498663" y="4466108"/>
            <a:ext cx="6458093" cy="635282"/>
          </a:xfrm>
          <a:prstGeom prst="snip2DiagRect">
            <a:avLst>
              <a:gd fmla="val 0" name="adj1"/>
              <a:gd fmla="val 16667" name="adj2"/>
            </a:avLst>
          </a:prstGeom>
          <a:gradFill>
            <a:gsLst>
              <a:gs pos="0">
                <a:srgbClr val="763805">
                  <a:alpha val="9411"/>
                </a:srgbClr>
              </a:gs>
              <a:gs pos="74000">
                <a:srgbClr val="FBCFA9"/>
              </a:gs>
              <a:gs pos="83000">
                <a:srgbClr val="FBCFA9"/>
              </a:gs>
              <a:gs pos="100000">
                <a:srgbClr val="FDDEC5"/>
              </a:gs>
            </a:gsLst>
            <a:path path="circle">
              <a:fillToRect l="100%" t="100%"/>
            </a:path>
            <a:tileRect b="-100%" r="-100%"/>
          </a:gradFill>
          <a:ln cap="flat" cmpd="sng" w="12700">
            <a:solidFill>
              <a:srgbClr val="1B365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1614" name="Google Shape;1614;p50"/>
          <p:cNvGraphicFramePr/>
          <p:nvPr/>
        </p:nvGraphicFramePr>
        <p:xfrm>
          <a:off x="522515" y="924895"/>
          <a:ext cx="3000000" cy="3000000"/>
        </p:xfrm>
        <a:graphic>
          <a:graphicData uri="http://schemas.openxmlformats.org/drawingml/2006/table">
            <a:tbl>
              <a:tblPr>
                <a:noFill/>
                <a:tableStyleId>{01A940E1-ACBD-489E-8FF8-D476A4C9A845}</a:tableStyleId>
              </a:tblPr>
              <a:tblGrid>
                <a:gridCol w="1258375"/>
                <a:gridCol w="2558350"/>
                <a:gridCol w="6312700"/>
              </a:tblGrid>
              <a:tr h="43513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11:00 - 12:30</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solidFill>
                      <a:srgbClr val="FDFDFE"/>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Calibri"/>
                          <a:ea typeface="Calibri"/>
                          <a:cs typeface="Calibri"/>
                          <a:sym typeface="Calibri"/>
                        </a:rPr>
                        <a:t>Part 1</a:t>
                      </a:r>
                      <a:endParaRPr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Calibri"/>
                          <a:ea typeface="Calibri"/>
                          <a:cs typeface="Calibri"/>
                          <a:sym typeface="Calibri"/>
                        </a:rPr>
                        <a:t>A theoretical grounding on conducting responsible AI in democratic processes, via a series of short keynotes</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solidFill>
                      <a:srgbClr val="FDFDFE"/>
                    </a:solidFill>
                  </a:tcPr>
                </a:tc>
                <a:tc>
                  <a:txBody>
                    <a:bodyPr/>
                    <a:lstStyle/>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AI and Democracy: Risks and Opportunities </a:t>
                      </a:r>
                      <a:endParaRPr sz="1400" u="none" cap="none" strike="noStrike"/>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Prof Keith Hyams, University of Warwick,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Online Deliberation: Bridging Theory and Practice </a:t>
                      </a:r>
                      <a:endParaRPr sz="1400" u="none" cap="none" strike="noStrike"/>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Prof Anna De Liddo, Open University, UK</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Trustworthy and Explainable AI in Policy Making: How can we enhance trustworthiness, fairness and explainability of the modern AI by enabling humans to reason about the outcomes of AI-based models. </a:t>
                      </a:r>
                      <a:endParaRPr sz="1400" u="none" cap="none" strike="noStrike"/>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Fabiana Fournier, IBM Research, Israel</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Aiming for participatory democracy and the inclusion of vulnerable groups: challenges, aspirations and lessons </a:t>
                      </a:r>
                      <a:endParaRPr sz="1400" u="none" cap="none" strike="noStrike"/>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Michael Bedek and Maria Zangl, University of Graz</a:t>
                      </a:r>
                      <a:endParaRPr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595959"/>
                        </a:buClr>
                        <a:buSzPts val="1600"/>
                        <a:buFont typeface="Calibri"/>
                        <a:buNone/>
                      </a:pPr>
                      <a:r>
                        <a:rPr b="1" lang="en-US" sz="1600" u="none" cap="none" strike="noStrike">
                          <a:solidFill>
                            <a:srgbClr val="595959"/>
                          </a:solidFill>
                          <a:latin typeface="Calibri"/>
                          <a:ea typeface="Calibri"/>
                          <a:cs typeface="Calibri"/>
                          <a:sym typeface="Calibri"/>
                        </a:rPr>
                        <a:t>       Panel Discussion</a:t>
                      </a:r>
                      <a:endParaRPr sz="1400" u="none" cap="none" strike="noStrike"/>
                    </a:p>
                  </a:txBody>
                  <a:tcPr marT="35675" marB="35675" marR="71325" marL="71325">
                    <a:lnL cap="flat" cmpd="sng" w="9525">
                      <a:solidFill>
                        <a:srgbClr val="FBFCFC"/>
                      </a:solidFill>
                      <a:prstDash val="solid"/>
                      <a:round/>
                      <a:headEnd len="sm" w="sm" type="none"/>
                      <a:tailEnd len="sm" w="sm" type="none"/>
                    </a:lnL>
                    <a:lnR cap="flat" cmpd="sng" w="9525">
                      <a:solidFill>
                        <a:srgbClr val="FBFCFC"/>
                      </a:solidFill>
                      <a:prstDash val="solid"/>
                      <a:round/>
                      <a:headEnd len="sm" w="sm" type="none"/>
                      <a:tailEnd len="sm" w="sm" type="none"/>
                    </a:lnR>
                    <a:lnT cap="flat" cmpd="sng" w="9525">
                      <a:solidFill>
                        <a:srgbClr val="FBFCFC"/>
                      </a:solidFill>
                      <a:prstDash val="solid"/>
                      <a:round/>
                      <a:headEnd len="sm" w="sm" type="none"/>
                      <a:tailEnd len="sm" w="sm" type="none"/>
                    </a:lnT>
                    <a:lnB cap="flat" cmpd="sng" w="9525">
                      <a:solidFill>
                        <a:srgbClr val="FBFCFC"/>
                      </a:solidFill>
                      <a:prstDash val="solid"/>
                      <a:round/>
                      <a:headEnd len="sm" w="sm" type="none"/>
                      <a:tailEnd len="sm" w="sm" type="none"/>
                    </a:lnB>
                  </a:tcPr>
                </a:tc>
              </a:tr>
            </a:tbl>
          </a:graphicData>
        </a:graphic>
      </p:graphicFrame>
      <p:sp>
        <p:nvSpPr>
          <p:cNvPr id="1615" name="Google Shape;1615;p50"/>
          <p:cNvSpPr txBox="1"/>
          <p:nvPr/>
        </p:nvSpPr>
        <p:spPr>
          <a:xfrm>
            <a:off x="66407" y="8280"/>
            <a:ext cx="9797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EFF"/>
              </a:buClr>
              <a:buSzPts val="1800"/>
              <a:buFont typeface="Arial"/>
              <a:buNone/>
            </a:pPr>
            <a:r>
              <a:rPr b="0" i="0" lang="en-US" sz="1800" u="none" cap="none" strike="noStrike">
                <a:solidFill>
                  <a:srgbClr val="FFFEFF"/>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pic>
        <p:nvPicPr>
          <p:cNvPr id="1616" name="Google Shape;1616;p50"/>
          <p:cNvPicPr preferRelativeResize="0"/>
          <p:nvPr/>
        </p:nvPicPr>
        <p:blipFill rotWithShape="1">
          <a:blip r:embed="rId3">
            <a:alphaModFix/>
          </a:blip>
          <a:srcRect b="0" l="0" r="0" t="0"/>
          <a:stretch/>
        </p:blipFill>
        <p:spPr>
          <a:xfrm>
            <a:off x="1540042" y="2696411"/>
            <a:ext cx="2404979" cy="240497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275"/>
          <p:cNvSpPr/>
          <p:nvPr/>
        </p:nvSpPr>
        <p:spPr>
          <a:xfrm>
            <a:off x="2809533" y="1566261"/>
            <a:ext cx="1957271" cy="555607"/>
          </a:xfrm>
          <a:custGeom>
            <a:rect b="b" l="l" r="r" t="t"/>
            <a:pathLst>
              <a:path extrusionOk="0" h="423194" w="1798572">
                <a:moveTo>
                  <a:pt x="83128" y="60457"/>
                </a:moveTo>
                <a:lnTo>
                  <a:pt x="1730559" y="0"/>
                </a:lnTo>
                <a:lnTo>
                  <a:pt x="1798572" y="226711"/>
                </a:lnTo>
                <a:lnTo>
                  <a:pt x="0" y="423194"/>
                </a:lnTo>
                <a:lnTo>
                  <a:pt x="83128" y="60457"/>
                </a:lnTo>
                <a:close/>
              </a:path>
            </a:pathLst>
          </a:custGeom>
          <a:solidFill>
            <a:schemeClr val="accent4"/>
          </a:solidFill>
          <a:ln cap="flat" cmpd="sng" w="25400">
            <a:solidFill>
              <a:srgbClr val="1B36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22" name="Google Shape;1622;p275"/>
          <p:cNvSpPr txBox="1"/>
          <p:nvPr/>
        </p:nvSpPr>
        <p:spPr>
          <a:xfrm>
            <a:off x="1072202" y="916177"/>
            <a:ext cx="104951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Panel Discussion</a:t>
            </a:r>
            <a:endParaRPr b="0" i="0" sz="1800" u="none" cap="none" strike="noStrike">
              <a:solidFill>
                <a:schemeClr val="dk1"/>
              </a:solidFill>
              <a:latin typeface="Arial"/>
              <a:ea typeface="Arial"/>
              <a:cs typeface="Arial"/>
              <a:sym typeface="Arial"/>
            </a:endParaRPr>
          </a:p>
        </p:txBody>
      </p:sp>
      <p:sp>
        <p:nvSpPr>
          <p:cNvPr id="1623" name="Google Shape;1623;p275"/>
          <p:cNvSpPr txBox="1"/>
          <p:nvPr/>
        </p:nvSpPr>
        <p:spPr>
          <a:xfrm>
            <a:off x="2966988" y="1610849"/>
            <a:ext cx="43150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Mentimeter survey</a:t>
            </a:r>
            <a:endParaRPr/>
          </a:p>
        </p:txBody>
      </p:sp>
      <p:pic>
        <p:nvPicPr>
          <p:cNvPr id="1624" name="Google Shape;1624;p275"/>
          <p:cNvPicPr preferRelativeResize="0"/>
          <p:nvPr/>
        </p:nvPicPr>
        <p:blipFill rotWithShape="1">
          <a:blip r:embed="rId3">
            <a:alphaModFix/>
          </a:blip>
          <a:srcRect b="0" l="0" r="0" t="0"/>
          <a:stretch/>
        </p:blipFill>
        <p:spPr>
          <a:xfrm>
            <a:off x="2568311" y="3277704"/>
            <a:ext cx="2796353" cy="2796353"/>
          </a:xfrm>
          <a:prstGeom prst="rect">
            <a:avLst/>
          </a:prstGeom>
          <a:noFill/>
          <a:ln>
            <a:noFill/>
          </a:ln>
        </p:spPr>
      </p:pic>
      <p:sp>
        <p:nvSpPr>
          <p:cNvPr id="1625" name="Google Shape;1625;p275"/>
          <p:cNvSpPr txBox="1"/>
          <p:nvPr/>
        </p:nvSpPr>
        <p:spPr>
          <a:xfrm>
            <a:off x="2052426" y="2908372"/>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Join at menti.com | use code 7976 2214</a:t>
            </a:r>
            <a:endParaRPr b="0" i="0" sz="1400" u="none" cap="none" strike="noStrike">
              <a:solidFill>
                <a:schemeClr val="dk1"/>
              </a:solidFill>
              <a:latin typeface="Arial"/>
              <a:ea typeface="Arial"/>
              <a:cs typeface="Arial"/>
              <a:sym typeface="Arial"/>
            </a:endParaRPr>
          </a:p>
        </p:txBody>
      </p:sp>
      <p:sp>
        <p:nvSpPr>
          <p:cNvPr id="1626" name="Google Shape;1626;p275"/>
          <p:cNvSpPr txBox="1"/>
          <p:nvPr/>
        </p:nvSpPr>
        <p:spPr>
          <a:xfrm>
            <a:off x="2197414" y="2368613"/>
            <a:ext cx="3538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Reflect and fill before the panel discussion</a:t>
            </a:r>
            <a:endParaRPr/>
          </a:p>
        </p:txBody>
      </p:sp>
      <p:pic>
        <p:nvPicPr>
          <p:cNvPr descr="Stopwatch PNG" id="1627" name="Google Shape;1627;p275"/>
          <p:cNvPicPr preferRelativeResize="0"/>
          <p:nvPr/>
        </p:nvPicPr>
        <p:blipFill rotWithShape="1">
          <a:blip r:embed="rId4">
            <a:alphaModFix/>
          </a:blip>
          <a:srcRect b="0" l="0" r="0" t="0"/>
          <a:stretch/>
        </p:blipFill>
        <p:spPr>
          <a:xfrm>
            <a:off x="8750631" y="2386431"/>
            <a:ext cx="2651825" cy="3311236"/>
          </a:xfrm>
          <a:prstGeom prst="rect">
            <a:avLst/>
          </a:prstGeom>
          <a:noFill/>
          <a:ln>
            <a:noFill/>
          </a:ln>
        </p:spPr>
      </p:pic>
      <p:sp>
        <p:nvSpPr>
          <p:cNvPr id="1628" name="Google Shape;1628;p275"/>
          <p:cNvSpPr txBox="1"/>
          <p:nvPr/>
        </p:nvSpPr>
        <p:spPr>
          <a:xfrm>
            <a:off x="9471051" y="1918626"/>
            <a:ext cx="10599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10 minutes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id="1633" name="Google Shape;1633;p276"/>
          <p:cNvSpPr/>
          <p:nvPr/>
        </p:nvSpPr>
        <p:spPr>
          <a:xfrm>
            <a:off x="1174695" y="1566261"/>
            <a:ext cx="1957271" cy="555607"/>
          </a:xfrm>
          <a:custGeom>
            <a:rect b="b" l="l" r="r" t="t"/>
            <a:pathLst>
              <a:path extrusionOk="0" h="423194" w="1798572">
                <a:moveTo>
                  <a:pt x="83128" y="60457"/>
                </a:moveTo>
                <a:lnTo>
                  <a:pt x="1730559" y="0"/>
                </a:lnTo>
                <a:lnTo>
                  <a:pt x="1798572" y="226711"/>
                </a:lnTo>
                <a:lnTo>
                  <a:pt x="0" y="423194"/>
                </a:lnTo>
                <a:lnTo>
                  <a:pt x="83128" y="60457"/>
                </a:lnTo>
                <a:close/>
              </a:path>
            </a:pathLst>
          </a:custGeom>
          <a:solidFill>
            <a:schemeClr val="accent4"/>
          </a:solidFill>
          <a:ln cap="flat" cmpd="sng" w="25400">
            <a:solidFill>
              <a:srgbClr val="1B36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4" name="Google Shape;1634;p276"/>
          <p:cNvSpPr txBox="1"/>
          <p:nvPr/>
        </p:nvSpPr>
        <p:spPr>
          <a:xfrm>
            <a:off x="1072202" y="916177"/>
            <a:ext cx="10495181"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Panel Discussion</a:t>
            </a:r>
            <a:endParaRPr b="0" i="0" sz="1800" u="none" cap="none" strike="noStrike">
              <a:solidFill>
                <a:schemeClr val="dk1"/>
              </a:solidFill>
              <a:latin typeface="Arial"/>
              <a:ea typeface="Arial"/>
              <a:cs typeface="Arial"/>
              <a:sym typeface="Arial"/>
            </a:endParaRPr>
          </a:p>
        </p:txBody>
      </p:sp>
      <p:sp>
        <p:nvSpPr>
          <p:cNvPr id="1635" name="Google Shape;1635;p276"/>
          <p:cNvSpPr txBox="1"/>
          <p:nvPr/>
        </p:nvSpPr>
        <p:spPr>
          <a:xfrm>
            <a:off x="1332150" y="1610849"/>
            <a:ext cx="43150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lt1"/>
                </a:solidFill>
                <a:latin typeface="Arial"/>
                <a:ea typeface="Arial"/>
                <a:cs typeface="Arial"/>
                <a:sym typeface="Arial"/>
              </a:rPr>
              <a:t>Mentimeter survey</a:t>
            </a:r>
            <a:endParaRPr/>
          </a:p>
        </p:txBody>
      </p:sp>
      <p:pic>
        <p:nvPicPr>
          <p:cNvPr id="1636" name="Google Shape;1636;p276"/>
          <p:cNvPicPr preferRelativeResize="0"/>
          <p:nvPr/>
        </p:nvPicPr>
        <p:blipFill rotWithShape="1">
          <a:blip r:embed="rId3">
            <a:alphaModFix/>
          </a:blip>
          <a:srcRect b="0" l="0" r="0" t="0"/>
          <a:stretch/>
        </p:blipFill>
        <p:spPr>
          <a:xfrm>
            <a:off x="693327" y="3277704"/>
            <a:ext cx="2796353" cy="2796353"/>
          </a:xfrm>
          <a:prstGeom prst="rect">
            <a:avLst/>
          </a:prstGeom>
          <a:noFill/>
          <a:ln>
            <a:noFill/>
          </a:ln>
        </p:spPr>
      </p:pic>
      <p:sp>
        <p:nvSpPr>
          <p:cNvPr id="1637" name="Google Shape;1637;p276"/>
          <p:cNvSpPr txBox="1"/>
          <p:nvPr/>
        </p:nvSpPr>
        <p:spPr>
          <a:xfrm>
            <a:off x="417588" y="2908372"/>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Join at menti.com | use code 7976 2214</a:t>
            </a:r>
            <a:endParaRPr b="0" i="0" sz="1400" u="none" cap="none" strike="noStrike">
              <a:solidFill>
                <a:schemeClr val="dk1"/>
              </a:solidFill>
              <a:latin typeface="Arial"/>
              <a:ea typeface="Arial"/>
              <a:cs typeface="Arial"/>
              <a:sym typeface="Arial"/>
            </a:endParaRPr>
          </a:p>
        </p:txBody>
      </p:sp>
      <p:sp>
        <p:nvSpPr>
          <p:cNvPr id="1638" name="Google Shape;1638;p276"/>
          <p:cNvSpPr txBox="1"/>
          <p:nvPr/>
        </p:nvSpPr>
        <p:spPr>
          <a:xfrm>
            <a:off x="562576" y="2368613"/>
            <a:ext cx="3538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Reflect and fill before the panel discussion</a:t>
            </a:r>
            <a:endParaRPr/>
          </a:p>
        </p:txBody>
      </p:sp>
      <p:pic>
        <p:nvPicPr>
          <p:cNvPr id="1639" name="Google Shape;1639;p276"/>
          <p:cNvPicPr preferRelativeResize="0"/>
          <p:nvPr/>
        </p:nvPicPr>
        <p:blipFill rotWithShape="1">
          <a:blip r:embed="rId4">
            <a:alphaModFix/>
          </a:blip>
          <a:srcRect b="0" l="0" r="0" t="0"/>
          <a:stretch/>
        </p:blipFill>
        <p:spPr>
          <a:xfrm>
            <a:off x="4845764" y="1285468"/>
            <a:ext cx="7364493" cy="3020796"/>
          </a:xfrm>
          <a:prstGeom prst="rect">
            <a:avLst/>
          </a:prstGeom>
          <a:noFill/>
          <a:ln>
            <a:noFill/>
          </a:ln>
        </p:spPr>
      </p:pic>
      <p:sp>
        <p:nvSpPr>
          <p:cNvPr id="1640" name="Google Shape;1640;p276"/>
          <p:cNvSpPr txBox="1"/>
          <p:nvPr/>
        </p:nvSpPr>
        <p:spPr>
          <a:xfrm>
            <a:off x="5305322" y="4668167"/>
            <a:ext cx="62279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ai-big-data-and-democracy-task-force@googlegroups.com</a:t>
            </a:r>
            <a:r>
              <a:rPr b="0" i="0" lang="en-US" sz="1800" u="none" cap="none" strike="noStrike">
                <a:solidFill>
                  <a:srgbClr val="000000"/>
                </a:solidFill>
                <a:latin typeface="Arial"/>
                <a:ea typeface="Arial"/>
                <a:cs typeface="Arial"/>
                <a:sym typeface="Aria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9" name="Shape 729"/>
        <p:cNvGrpSpPr/>
        <p:nvPr/>
      </p:nvGrpSpPr>
      <p:grpSpPr>
        <a:xfrm>
          <a:off x="0" y="0"/>
          <a:ext cx="0" cy="0"/>
          <a:chOff x="0" y="0"/>
          <a:chExt cx="0" cy="0"/>
        </a:xfrm>
      </p:grpSpPr>
      <p:sp>
        <p:nvSpPr>
          <p:cNvPr id="730" name="Google Shape;730;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31" name="Google Shape;731;p8"/>
          <p:cNvSpPr txBox="1"/>
          <p:nvPr>
            <p:ph type="title"/>
          </p:nvPr>
        </p:nvSpPr>
        <p:spPr>
          <a:xfrm>
            <a:off x="1066800" y="4048691"/>
            <a:ext cx="5029200" cy="19621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en-US" sz="4400"/>
              <a:t>How does AI threaten these values?</a:t>
            </a:r>
            <a:endParaRPr/>
          </a:p>
        </p:txBody>
      </p:sp>
      <p:pic>
        <p:nvPicPr>
          <p:cNvPr descr="Many question marks on black background" id="732" name="Google Shape;732;p8"/>
          <p:cNvPicPr preferRelativeResize="0"/>
          <p:nvPr/>
        </p:nvPicPr>
        <p:blipFill rotWithShape="1">
          <a:blip r:embed="rId3">
            <a:alphaModFix/>
          </a:blip>
          <a:srcRect b="-1" l="0" r="-3" t="10808"/>
          <a:stretch/>
        </p:blipFill>
        <p:spPr>
          <a:xfrm>
            <a:off x="-2380" y="-17766"/>
            <a:ext cx="6394567" cy="3479045"/>
          </a:xfrm>
          <a:custGeom>
            <a:rect b="b" l="l" r="r" t="t"/>
            <a:pathLst>
              <a:path extrusionOk="0" h="3479045" w="6394567">
                <a:moveTo>
                  <a:pt x="0" y="0"/>
                </a:moveTo>
                <a:lnTo>
                  <a:pt x="6394567" y="0"/>
                </a:lnTo>
                <a:lnTo>
                  <a:pt x="2477593" y="3073542"/>
                </a:lnTo>
                <a:lnTo>
                  <a:pt x="2435111" y="3105189"/>
                </a:lnTo>
                <a:cubicBezTo>
                  <a:pt x="2103481" y="3339382"/>
                  <a:pt x="1723470" y="3461518"/>
                  <a:pt x="1342352" y="3477290"/>
                </a:cubicBezTo>
                <a:cubicBezTo>
                  <a:pt x="1302651" y="3478932"/>
                  <a:pt x="1262940" y="3479421"/>
                  <a:pt x="1223270" y="3478762"/>
                </a:cubicBezTo>
                <a:cubicBezTo>
                  <a:pt x="786893" y="3471515"/>
                  <a:pt x="355525" y="3325396"/>
                  <a:pt x="277" y="3048974"/>
                </a:cubicBezTo>
                <a:lnTo>
                  <a:pt x="0" y="3048730"/>
                </a:lnTo>
                <a:close/>
              </a:path>
            </a:pathLst>
          </a:custGeom>
          <a:noFill/>
          <a:ln>
            <a:noFill/>
          </a:ln>
        </p:spPr>
      </p:pic>
      <p:sp>
        <p:nvSpPr>
          <p:cNvPr id="733" name="Google Shape;733;p8"/>
          <p:cNvSpPr txBox="1"/>
          <p:nvPr>
            <p:ph idx="1" type="body"/>
          </p:nvPr>
        </p:nvSpPr>
        <p:spPr>
          <a:xfrm>
            <a:off x="5800166" y="484343"/>
            <a:ext cx="6490447" cy="6277511"/>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FF0000"/>
              </a:buClr>
              <a:buSzPts val="2300"/>
              <a:buNone/>
            </a:pPr>
            <a:r>
              <a:rPr b="1" lang="en-US" sz="2300">
                <a:solidFill>
                  <a:srgbClr val="FF0000"/>
                </a:solidFill>
              </a:rPr>
              <a:t>Equality</a:t>
            </a:r>
            <a:endParaRPr/>
          </a:p>
          <a:p>
            <a:pPr indent="0" lvl="0" marL="0" rtl="0" algn="l">
              <a:lnSpc>
                <a:spcPct val="110000"/>
              </a:lnSpc>
              <a:spcBef>
                <a:spcPts val="0"/>
              </a:spcBef>
              <a:spcAft>
                <a:spcPts val="0"/>
              </a:spcAft>
              <a:buClr>
                <a:schemeClr val="dk1"/>
              </a:buClr>
              <a:buSzPts val="2000"/>
              <a:buNone/>
            </a:pPr>
            <a:r>
              <a:rPr lang="en-US" sz="2000"/>
              <a:t>AI bias, corporate power, epistemic injustice, voter suppression (EagleAI)</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Autonomy</a:t>
            </a:r>
            <a:endParaRPr/>
          </a:p>
          <a:p>
            <a:pPr indent="0" lvl="0" marL="0" rtl="0" algn="l">
              <a:lnSpc>
                <a:spcPct val="110000"/>
              </a:lnSpc>
              <a:spcBef>
                <a:spcPts val="0"/>
              </a:spcBef>
              <a:spcAft>
                <a:spcPts val="0"/>
              </a:spcAft>
              <a:buClr>
                <a:schemeClr val="dk1"/>
              </a:buClr>
              <a:buSzPts val="2000"/>
              <a:buNone/>
            </a:pPr>
            <a:r>
              <a:rPr lang="en-US" sz="2000"/>
              <a:t>Manipulation of opinions, misinformation, user profiling</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Freedom</a:t>
            </a:r>
            <a:endParaRPr/>
          </a:p>
          <a:p>
            <a:pPr indent="0" lvl="0" marL="0" rtl="0" algn="l">
              <a:lnSpc>
                <a:spcPct val="110000"/>
              </a:lnSpc>
              <a:spcBef>
                <a:spcPts val="0"/>
              </a:spcBef>
              <a:spcAft>
                <a:spcPts val="0"/>
              </a:spcAft>
              <a:buClr>
                <a:schemeClr val="dk1"/>
              </a:buClr>
              <a:buSzPts val="2000"/>
              <a:buNone/>
            </a:pPr>
            <a:r>
              <a:rPr lang="en-US" sz="2000"/>
              <a:t>Data collection and privacy concerns, AI-assisted surveillance</a:t>
            </a:r>
            <a:endParaRPr/>
          </a:p>
          <a:p>
            <a:pPr indent="-171450" lvl="0" marL="228600" rtl="0" algn="l">
              <a:lnSpc>
                <a:spcPct val="110000"/>
              </a:lnSpc>
              <a:spcBef>
                <a:spcPts val="0"/>
              </a:spcBef>
              <a:spcAft>
                <a:spcPts val="0"/>
              </a:spcAft>
              <a:buClr>
                <a:schemeClr val="dk1"/>
              </a:buClr>
              <a:buSzPts val="900"/>
              <a:buNone/>
            </a:pPr>
            <a:r>
              <a:t/>
            </a:r>
            <a:endParaRPr sz="900"/>
          </a:p>
          <a:p>
            <a:pPr indent="0" lvl="0" marL="0" rtl="0" algn="l">
              <a:lnSpc>
                <a:spcPct val="110000"/>
              </a:lnSpc>
              <a:spcBef>
                <a:spcPts val="0"/>
              </a:spcBef>
              <a:spcAft>
                <a:spcPts val="0"/>
              </a:spcAft>
              <a:buClr>
                <a:srgbClr val="FF0000"/>
              </a:buClr>
              <a:buSzPts val="2300"/>
              <a:buNone/>
            </a:pPr>
            <a:r>
              <a:rPr b="1" lang="en-US" sz="2300">
                <a:solidFill>
                  <a:srgbClr val="FF0000"/>
                </a:solidFill>
              </a:rPr>
              <a:t>Transparency</a:t>
            </a:r>
            <a:endParaRPr/>
          </a:p>
          <a:p>
            <a:pPr indent="0" lvl="0" marL="0" rtl="0" algn="l">
              <a:lnSpc>
                <a:spcPct val="110000"/>
              </a:lnSpc>
              <a:spcBef>
                <a:spcPts val="0"/>
              </a:spcBef>
              <a:spcAft>
                <a:spcPts val="0"/>
              </a:spcAft>
              <a:buClr>
                <a:schemeClr val="dk1"/>
              </a:buClr>
              <a:buSzPts val="2000"/>
              <a:buNone/>
            </a:pPr>
            <a:r>
              <a:rPr lang="en-US" sz="2000"/>
              <a:t>Delegation of decisions, non-explainable AI</a:t>
            </a:r>
            <a:endParaRPr/>
          </a:p>
          <a:p>
            <a:pPr indent="0" lvl="0" marL="0" rtl="0" algn="l">
              <a:lnSpc>
                <a:spcPct val="110000"/>
              </a:lnSpc>
              <a:spcBef>
                <a:spcPts val="0"/>
              </a:spcBef>
              <a:spcAft>
                <a:spcPts val="0"/>
              </a:spcAft>
              <a:buClr>
                <a:schemeClr val="dk1"/>
              </a:buClr>
              <a:buSzPts val="800"/>
              <a:buNone/>
            </a:pPr>
            <a:r>
              <a:t/>
            </a:r>
            <a:endParaRPr sz="800"/>
          </a:p>
          <a:p>
            <a:pPr indent="0" lvl="0" marL="0" rtl="0" algn="l">
              <a:lnSpc>
                <a:spcPct val="110000"/>
              </a:lnSpc>
              <a:spcBef>
                <a:spcPts val="0"/>
              </a:spcBef>
              <a:spcAft>
                <a:spcPts val="0"/>
              </a:spcAft>
              <a:buClr>
                <a:srgbClr val="FF0000"/>
              </a:buClr>
              <a:buSzPts val="2300"/>
              <a:buNone/>
            </a:pPr>
            <a:r>
              <a:rPr b="1" lang="en-US" sz="2300">
                <a:solidFill>
                  <a:srgbClr val="FF0000"/>
                </a:solidFill>
              </a:rPr>
              <a:t>Justice</a:t>
            </a:r>
            <a:endParaRPr/>
          </a:p>
          <a:p>
            <a:pPr indent="0" lvl="0" marL="0" rtl="0" algn="l">
              <a:lnSpc>
                <a:spcPct val="110000"/>
              </a:lnSpc>
              <a:spcBef>
                <a:spcPts val="0"/>
              </a:spcBef>
              <a:spcAft>
                <a:spcPts val="0"/>
              </a:spcAft>
              <a:buClr>
                <a:schemeClr val="dk1"/>
              </a:buClr>
              <a:buSzPts val="2000"/>
              <a:buNone/>
            </a:pPr>
            <a:r>
              <a:rPr lang="en-US" sz="2000"/>
              <a:t>Access to benefits of AI, unfair processes to unfair outcomes, algorithmic sorting (filter bubbles)</a:t>
            </a:r>
            <a:endParaRPr/>
          </a:p>
          <a:p>
            <a:pPr indent="-146050" lvl="0" marL="228600" rtl="0" algn="l">
              <a:lnSpc>
                <a:spcPct val="110000"/>
              </a:lnSpc>
              <a:spcBef>
                <a:spcPts val="0"/>
              </a:spcBef>
              <a:spcAft>
                <a:spcPts val="0"/>
              </a:spcAft>
              <a:buClr>
                <a:schemeClr val="dk1"/>
              </a:buClr>
              <a:buSzPts val="1300"/>
              <a:buNone/>
            </a:pPr>
            <a:r>
              <a:t/>
            </a:r>
            <a:endParaRPr sz="1300"/>
          </a:p>
          <a:p>
            <a:pPr indent="-146050" lvl="0" marL="228600" rtl="0" algn="l">
              <a:lnSpc>
                <a:spcPct val="110000"/>
              </a:lnSpc>
              <a:spcBef>
                <a:spcPts val="1000"/>
              </a:spcBef>
              <a:spcAft>
                <a:spcPts val="0"/>
              </a:spcAft>
              <a:buClr>
                <a:schemeClr val="dk1"/>
              </a:buClr>
              <a:buSzPts val="1300"/>
              <a:buNone/>
            </a:pPr>
            <a:r>
              <a:t/>
            </a:r>
            <a:endParaRPr sz="1300"/>
          </a:p>
        </p:txBody>
      </p:sp>
      <p:pic>
        <p:nvPicPr>
          <p:cNvPr id="734" name="Google Shape;734;p8"/>
          <p:cNvPicPr preferRelativeResize="0"/>
          <p:nvPr/>
        </p:nvPicPr>
        <p:blipFill rotWithShape="1">
          <a:blip r:embed="rId4">
            <a:alphaModFix/>
          </a:blip>
          <a:srcRect b="1590" l="0" r="0" t="89419"/>
          <a:stretch/>
        </p:blipFill>
        <p:spPr>
          <a:xfrm>
            <a:off x="0" y="6241408"/>
            <a:ext cx="12192000" cy="616591"/>
          </a:xfrm>
          <a:prstGeom prst="rect">
            <a:avLst/>
          </a:prstGeom>
          <a:noFill/>
          <a:ln>
            <a:noFill/>
          </a:ln>
        </p:spPr>
      </p:pic>
      <p:pic>
        <p:nvPicPr>
          <p:cNvPr id="735" name="Google Shape;735;p8"/>
          <p:cNvPicPr preferRelativeResize="0"/>
          <p:nvPr/>
        </p:nvPicPr>
        <p:blipFill rotWithShape="1">
          <a:blip r:embed="rId4">
            <a:alphaModFix/>
          </a:blip>
          <a:srcRect b="10785" l="6949" r="26071" t="85789"/>
          <a:stretch/>
        </p:blipFill>
        <p:spPr>
          <a:xfrm>
            <a:off x="0" y="0"/>
            <a:ext cx="12192000" cy="385893"/>
          </a:xfrm>
          <a:prstGeom prst="rect">
            <a:avLst/>
          </a:prstGeom>
          <a:noFill/>
          <a:ln>
            <a:noFill/>
          </a:ln>
        </p:spPr>
      </p:pic>
      <p:sp>
        <p:nvSpPr>
          <p:cNvPr id="736" name="Google Shape;736;p8"/>
          <p:cNvSpPr txBox="1"/>
          <p:nvPr/>
        </p:nvSpPr>
        <p:spPr>
          <a:xfrm>
            <a:off x="7921279" y="0"/>
            <a:ext cx="42707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Join at menti.com | use code 7976 2214</a:t>
            </a:r>
            <a:endParaRPr b="0" i="0" sz="1400" u="none" cap="none" strike="noStrike">
              <a:solidFill>
                <a:srgbClr val="000000"/>
              </a:solidFill>
              <a:latin typeface="Arial"/>
              <a:ea typeface="Arial"/>
              <a:cs typeface="Arial"/>
              <a:sym typeface="Arial"/>
            </a:endParaRPr>
          </a:p>
        </p:txBody>
      </p:sp>
      <p:sp>
        <p:nvSpPr>
          <p:cNvPr id="737" name="Google Shape;737;p8"/>
          <p:cNvSpPr txBox="1"/>
          <p:nvPr/>
        </p:nvSpPr>
        <p:spPr>
          <a:xfrm>
            <a:off x="66407" y="8280"/>
            <a:ext cx="607974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Part 1 / A Theoretical Grounding For Responsible AI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4" name="Shape 1644"/>
        <p:cNvGrpSpPr/>
        <p:nvPr/>
      </p:nvGrpSpPr>
      <p:grpSpPr>
        <a:xfrm>
          <a:off x="0" y="0"/>
          <a:ext cx="0" cy="0"/>
          <a:chOff x="0" y="0"/>
          <a:chExt cx="0" cy="0"/>
        </a:xfrm>
      </p:grpSpPr>
      <p:sp>
        <p:nvSpPr>
          <p:cNvPr id="1645" name="Google Shape;1645;p51"/>
          <p:cNvSpPr txBox="1"/>
          <p:nvPr>
            <p:ph idx="1" type="body"/>
          </p:nvPr>
        </p:nvSpPr>
        <p:spPr>
          <a:xfrm>
            <a:off x="1046162" y="1279524"/>
            <a:ext cx="5618797" cy="345503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sz="1800">
                <a:solidFill>
                  <a:srgbClr val="000000"/>
                </a:solidFill>
              </a:rPr>
              <a:t>Intermission</a:t>
            </a:r>
            <a:endParaRPr b="1" sz="1800">
              <a:solidFill>
                <a:srgbClr val="000000"/>
              </a:solidFill>
            </a:endParaRPr>
          </a:p>
          <a:p>
            <a:pPr indent="0" lvl="0" marL="0" rtl="0" algn="l">
              <a:lnSpc>
                <a:spcPct val="90000"/>
              </a:lnSpc>
              <a:spcBef>
                <a:spcPts val="1000"/>
              </a:spcBef>
              <a:spcAft>
                <a:spcPts val="0"/>
              </a:spcAft>
              <a:buClr>
                <a:schemeClr val="dk1"/>
              </a:buClr>
              <a:buSzPts val="2800"/>
              <a:buNone/>
            </a:pPr>
            <a:r>
              <a:t/>
            </a:r>
            <a:endParaRPr b="1" sz="1800">
              <a:solidFill>
                <a:srgbClr val="000000"/>
              </a:solidFill>
            </a:endParaRPr>
          </a:p>
          <a:p>
            <a:pPr indent="0" lvl="0" marL="0" rtl="0" algn="l">
              <a:lnSpc>
                <a:spcPct val="90000"/>
              </a:lnSpc>
              <a:spcBef>
                <a:spcPts val="1000"/>
              </a:spcBef>
              <a:spcAft>
                <a:spcPts val="0"/>
              </a:spcAft>
              <a:buClr>
                <a:schemeClr val="dk1"/>
              </a:buClr>
              <a:buSzPts val="2800"/>
              <a:buNone/>
            </a:pPr>
            <a:r>
              <a:rPr b="1" lang="en-US" sz="1800">
                <a:solidFill>
                  <a:srgbClr val="000000"/>
                </a:solidFill>
              </a:rPr>
              <a:t>See you back at 13:30</a:t>
            </a:r>
            <a:endParaRPr b="1" sz="1800">
              <a:solidFill>
                <a:srgbClr val="000000"/>
              </a:solidFill>
            </a:endParaRPr>
          </a:p>
        </p:txBody>
      </p:sp>
      <p:pic>
        <p:nvPicPr>
          <p:cNvPr id="1646" name="Google Shape;1646;p51"/>
          <p:cNvPicPr preferRelativeResize="0"/>
          <p:nvPr/>
        </p:nvPicPr>
        <p:blipFill rotWithShape="1">
          <a:blip r:embed="rId3">
            <a:alphaModFix/>
          </a:blip>
          <a:srcRect b="0" l="0" r="0" t="0"/>
          <a:stretch/>
        </p:blipFill>
        <p:spPr>
          <a:xfrm>
            <a:off x="3866693" y="1279524"/>
            <a:ext cx="8066473" cy="3308737"/>
          </a:xfrm>
          <a:prstGeom prst="rect">
            <a:avLst/>
          </a:prstGeom>
          <a:noFill/>
          <a:ln>
            <a:noFill/>
          </a:ln>
        </p:spPr>
      </p:pic>
      <p:sp>
        <p:nvSpPr>
          <p:cNvPr id="1647" name="Google Shape;1647;p51"/>
          <p:cNvSpPr txBox="1"/>
          <p:nvPr/>
        </p:nvSpPr>
        <p:spPr>
          <a:xfrm>
            <a:off x="4620969" y="4914959"/>
            <a:ext cx="663525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ai-big-data-and-democracy-task-force@googlegroups.com</a:t>
            </a:r>
            <a:r>
              <a:rPr b="0" i="0" lang="en-US" sz="1800" u="none" cap="none" strike="noStrike">
                <a:solidFill>
                  <a:srgbClr val="000000"/>
                </a:solidFill>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AI UK Fringe">
      <a:dk1>
        <a:srgbClr val="000000"/>
      </a:dk1>
      <a:lt1>
        <a:srgbClr val="FFFEFF"/>
      </a:lt1>
      <a:dk2>
        <a:srgbClr val="3E403D"/>
      </a:dk2>
      <a:lt2>
        <a:srgbClr val="E7E7E7"/>
      </a:lt2>
      <a:accent1>
        <a:srgbClr val="00FF01"/>
      </a:accent1>
      <a:accent2>
        <a:srgbClr val="00FF7D"/>
      </a:accent2>
      <a:accent3>
        <a:srgbClr val="01FFFF"/>
      </a:accent3>
      <a:accent4>
        <a:srgbClr val="007CFE"/>
      </a:accent4>
      <a:accent5>
        <a:srgbClr val="0000FE"/>
      </a:accent5>
      <a:accent6>
        <a:srgbClr val="7D00FE"/>
      </a:accent6>
      <a:hlink>
        <a:srgbClr val="FF00FE"/>
      </a:hlink>
      <a:folHlink>
        <a:srgbClr val="FD00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wellVTI">
  <a:themeElements>
    <a:clrScheme name="Swell">
      <a:dk1>
        <a:srgbClr val="000000"/>
      </a:dk1>
      <a:lt1>
        <a:srgbClr val="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Office Theme">
  <a:themeElements>
    <a:clrScheme name="MySet">
      <a:dk1>
        <a:srgbClr val="000000"/>
      </a:dk1>
      <a:lt1>
        <a:srgbClr val="FFFFFF"/>
      </a:lt1>
      <a:dk2>
        <a:srgbClr val="1F497D"/>
      </a:dk2>
      <a:lt2>
        <a:srgbClr val="EEECE1"/>
      </a:lt2>
      <a:accent1>
        <a:srgbClr val="4180D0"/>
      </a:accent1>
      <a:accent2>
        <a:srgbClr val="E36C09"/>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Office Theme">
  <a:themeElements>
    <a:clrScheme name="MySet">
      <a:dk1>
        <a:srgbClr val="000000"/>
      </a:dk1>
      <a:lt1>
        <a:srgbClr val="FFFFFF"/>
      </a:lt1>
      <a:dk2>
        <a:srgbClr val="1F497D"/>
      </a:dk2>
      <a:lt2>
        <a:srgbClr val="EEECE1"/>
      </a:lt2>
      <a:accent1>
        <a:srgbClr val="4180D0"/>
      </a:accent1>
      <a:accent2>
        <a:srgbClr val="E36C09"/>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6_Title and body">
  <a:themeElements>
    <a:clrScheme name="Personalizado 1">
      <a:dk1>
        <a:srgbClr val="44546A"/>
      </a:dk1>
      <a:lt1>
        <a:srgbClr val="FFFFFF"/>
      </a:lt1>
      <a:dk2>
        <a:srgbClr val="4472C4"/>
      </a:dk2>
      <a:lt2>
        <a:srgbClr val="FFFFFF"/>
      </a:lt2>
      <a:accent1>
        <a:srgbClr val="4472C4"/>
      </a:accent1>
      <a:accent2>
        <a:srgbClr val="48A1FA"/>
      </a:accent2>
      <a:accent3>
        <a:srgbClr val="4472C4"/>
      </a:accent3>
      <a:accent4>
        <a:srgbClr val="9CC3E5"/>
      </a:accent4>
      <a:accent5>
        <a:srgbClr val="5B9BD5"/>
      </a:accent5>
      <a:accent6>
        <a:srgbClr val="F4B18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2024-03-04T15:46:26Z</dcterms:created>
  <dc:creator>Lucas Anastasiou2</dc:creator>
</cp:coreProperties>
</file>